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4" r:id="rId3"/>
  </p:sldMasterIdLst>
  <p:notesMasterIdLst>
    <p:notesMasterId r:id="rId75"/>
  </p:notesMasterIdLst>
  <p:sldIdLst>
    <p:sldId id="256" r:id="rId4"/>
    <p:sldId id="352" r:id="rId5"/>
    <p:sldId id="262" r:id="rId6"/>
    <p:sldId id="263" r:id="rId7"/>
    <p:sldId id="264" r:id="rId8"/>
    <p:sldId id="265" r:id="rId9"/>
    <p:sldId id="266" r:id="rId10"/>
    <p:sldId id="268" r:id="rId11"/>
    <p:sldId id="269" r:id="rId12"/>
    <p:sldId id="270" r:id="rId13"/>
    <p:sldId id="271" r:id="rId14"/>
    <p:sldId id="272" r:id="rId15"/>
    <p:sldId id="273" r:id="rId16"/>
    <p:sldId id="288" r:id="rId17"/>
    <p:sldId id="289" r:id="rId18"/>
    <p:sldId id="275" r:id="rId19"/>
    <p:sldId id="291" r:id="rId20"/>
    <p:sldId id="292" r:id="rId21"/>
    <p:sldId id="276" r:id="rId22"/>
    <p:sldId id="353" r:id="rId23"/>
    <p:sldId id="354" r:id="rId24"/>
    <p:sldId id="290" r:id="rId25"/>
    <p:sldId id="295" r:id="rId26"/>
    <p:sldId id="294" r:id="rId27"/>
    <p:sldId id="296" r:id="rId28"/>
    <p:sldId id="293" r:id="rId29"/>
    <p:sldId id="297" r:id="rId30"/>
    <p:sldId id="298" r:id="rId31"/>
    <p:sldId id="299" r:id="rId32"/>
    <p:sldId id="300" r:id="rId33"/>
    <p:sldId id="301" r:id="rId34"/>
    <p:sldId id="302" r:id="rId35"/>
    <p:sldId id="303" r:id="rId36"/>
    <p:sldId id="304" r:id="rId37"/>
    <p:sldId id="305" r:id="rId38"/>
    <p:sldId id="346" r:id="rId39"/>
    <p:sldId id="306" r:id="rId40"/>
    <p:sldId id="308" r:id="rId41"/>
    <p:sldId id="279" r:id="rId42"/>
    <p:sldId id="309" r:id="rId43"/>
    <p:sldId id="310" r:id="rId44"/>
    <p:sldId id="311" r:id="rId45"/>
    <p:sldId id="283" r:id="rId46"/>
    <p:sldId id="350" r:id="rId47"/>
    <p:sldId id="349" r:id="rId48"/>
    <p:sldId id="342" r:id="rId49"/>
    <p:sldId id="280" r:id="rId50"/>
    <p:sldId id="351" r:id="rId51"/>
    <p:sldId id="340" r:id="rId52"/>
    <p:sldId id="285" r:id="rId53"/>
    <p:sldId id="343" r:id="rId54"/>
    <p:sldId id="312" r:id="rId55"/>
    <p:sldId id="314" r:id="rId56"/>
    <p:sldId id="313" r:id="rId57"/>
    <p:sldId id="339" r:id="rId58"/>
    <p:sldId id="338" r:id="rId59"/>
    <p:sldId id="315" r:id="rId60"/>
    <p:sldId id="317" r:id="rId61"/>
    <p:sldId id="356" r:id="rId62"/>
    <p:sldId id="355" r:id="rId63"/>
    <p:sldId id="325" r:id="rId64"/>
    <p:sldId id="336" r:id="rId65"/>
    <p:sldId id="286" r:id="rId66"/>
    <p:sldId id="328" r:id="rId67"/>
    <p:sldId id="329" r:id="rId68"/>
    <p:sldId id="330" r:id="rId69"/>
    <p:sldId id="331" r:id="rId70"/>
    <p:sldId id="332" r:id="rId71"/>
    <p:sldId id="333" r:id="rId72"/>
    <p:sldId id="334" r:id="rId73"/>
    <p:sldId id="33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len, Krista" initials="MK"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63" autoAdjust="0"/>
    <p:restoredTop sz="92105" autoAdjust="0"/>
  </p:normalViewPr>
  <p:slideViewPr>
    <p:cSldViewPr snapToObjects="1">
      <p:cViewPr>
        <p:scale>
          <a:sx n="72" d="100"/>
          <a:sy n="72" d="100"/>
        </p:scale>
        <p:origin x="-1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Sheet1!$B$3:$B$11</c:f>
              <c:numCache>
                <c:formatCode>mmm\-yy</c:formatCode>
                <c:ptCount val="9"/>
                <c:pt idx="0">
                  <c:v>41426</c:v>
                </c:pt>
                <c:pt idx="1">
                  <c:v>41275</c:v>
                </c:pt>
                <c:pt idx="2">
                  <c:v>41061</c:v>
                </c:pt>
                <c:pt idx="3">
                  <c:v>40817</c:v>
                </c:pt>
                <c:pt idx="4">
                  <c:v>40695</c:v>
                </c:pt>
                <c:pt idx="5">
                  <c:v>40483</c:v>
                </c:pt>
                <c:pt idx="6">
                  <c:v>40330</c:v>
                </c:pt>
                <c:pt idx="7">
                  <c:v>40179</c:v>
                </c:pt>
                <c:pt idx="8">
                  <c:v>39965</c:v>
                </c:pt>
              </c:numCache>
            </c:numRef>
          </c:cat>
          <c:val>
            <c:numRef>
              <c:f>Sheet1!$C$3:$C$11</c:f>
              <c:numCache>
                <c:formatCode>#,##0</c:formatCode>
                <c:ptCount val="9"/>
                <c:pt idx="0">
                  <c:v>900000</c:v>
                </c:pt>
                <c:pt idx="1">
                  <c:v>775000</c:v>
                </c:pt>
                <c:pt idx="2">
                  <c:v>650000</c:v>
                </c:pt>
                <c:pt idx="3">
                  <c:v>500000</c:v>
                </c:pt>
                <c:pt idx="4">
                  <c:v>425000</c:v>
                </c:pt>
                <c:pt idx="5">
                  <c:v>350000</c:v>
                </c:pt>
                <c:pt idx="6">
                  <c:v>225000</c:v>
                </c:pt>
                <c:pt idx="7">
                  <c:v>140000</c:v>
                </c:pt>
                <c:pt idx="8">
                  <c:v>50000</c:v>
                </c:pt>
              </c:numCache>
            </c:numRef>
          </c:val>
          <c:extLst xmlns:c16r2="http://schemas.microsoft.com/office/drawing/2015/06/chart">
            <c:ext xmlns:c16="http://schemas.microsoft.com/office/drawing/2014/chart" uri="{C3380CC4-5D6E-409C-BE32-E72D297353CC}">
              <c16:uniqueId val="{00000000-2961-44AD-99FD-075396D561BB}"/>
            </c:ext>
          </c:extLst>
        </c:ser>
        <c:dLbls>
          <c:showLegendKey val="0"/>
          <c:showVal val="1"/>
          <c:showCatName val="0"/>
          <c:showSerName val="0"/>
          <c:showPercent val="0"/>
          <c:showBubbleSize val="0"/>
        </c:dLbls>
        <c:gapWidth val="75"/>
        <c:shape val="box"/>
        <c:axId val="68936832"/>
        <c:axId val="69610112"/>
        <c:axId val="0"/>
      </c:bar3DChart>
      <c:dateAx>
        <c:axId val="68936832"/>
        <c:scaling>
          <c:orientation val="minMax"/>
        </c:scaling>
        <c:delete val="0"/>
        <c:axPos val="b"/>
        <c:numFmt formatCode="mmm\-yy" sourceLinked="1"/>
        <c:majorTickMark val="none"/>
        <c:minorTickMark val="none"/>
        <c:tickLblPos val="nextTo"/>
        <c:crossAx val="69610112"/>
        <c:crosses val="autoZero"/>
        <c:auto val="1"/>
        <c:lblOffset val="100"/>
        <c:baseTimeUnit val="months"/>
      </c:dateAx>
      <c:valAx>
        <c:axId val="69610112"/>
        <c:scaling>
          <c:orientation val="minMax"/>
        </c:scaling>
        <c:delete val="0"/>
        <c:axPos val="l"/>
        <c:numFmt formatCode="#,##0" sourceLinked="1"/>
        <c:majorTickMark val="none"/>
        <c:minorTickMark val="none"/>
        <c:tickLblPos val="nextTo"/>
        <c:crossAx val="68936832"/>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10-05T13:12:52.485" idx="1">
    <p:pos x="10" y="10"/>
    <p:text>Surface is now running windows 10.  I think we can leave it at Windows based.  My keyboard also has more realistic keys now.  The ability to write on it with Surface Pen is notable.  Easy compatibility for alternate access.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05T13:38:54.903" idx="4">
    <p:pos x="10" y="10"/>
    <p:text>Mention that there are approximately 50 catergoies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ED0C6-43BA-421A-92BF-85B009095BBC}" type="datetimeFigureOut">
              <a:rPr lang="en-US" smtClean="0"/>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5C5C9-B08A-4F7D-8769-59CFBF18D93E}" type="slidenum">
              <a:rPr lang="en-US" smtClean="0"/>
              <a:t>‹#›</a:t>
            </a:fld>
            <a:endParaRPr lang="en-US"/>
          </a:p>
        </p:txBody>
      </p:sp>
    </p:spTree>
    <p:extLst>
      <p:ext uri="{BB962C8B-B14F-4D97-AF65-F5344CB8AC3E}">
        <p14:creationId xmlns:p14="http://schemas.microsoft.com/office/powerpoint/2010/main" val="311277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Proprietary version of Android</a:t>
            </a:r>
          </a:p>
          <a:p>
            <a:r>
              <a:rPr lang="en-US" sz="1200" dirty="0" smtClean="0"/>
              <a:t>Amazon Kindle store for apps</a:t>
            </a:r>
          </a:p>
          <a:p>
            <a:endParaRPr lang="en-US" dirty="0"/>
          </a:p>
        </p:txBody>
      </p:sp>
      <p:sp>
        <p:nvSpPr>
          <p:cNvPr id="4" name="Slide Number Placeholder 3"/>
          <p:cNvSpPr>
            <a:spLocks noGrp="1"/>
          </p:cNvSpPr>
          <p:nvPr>
            <p:ph type="sldNum" sz="quarter" idx="10"/>
          </p:nvPr>
        </p:nvSpPr>
        <p:spPr/>
        <p:txBody>
          <a:bodyPr/>
          <a:lstStyle/>
          <a:p>
            <a:fld id="{6075C5C9-B08A-4F7D-8769-59CFBF18D93E}" type="slidenum">
              <a:rPr lang="en-US" smtClean="0"/>
              <a:t>20</a:t>
            </a:fld>
            <a:endParaRPr lang="en-US"/>
          </a:p>
        </p:txBody>
      </p:sp>
    </p:spTree>
    <p:extLst>
      <p:ext uri="{BB962C8B-B14F-4D97-AF65-F5344CB8AC3E}">
        <p14:creationId xmlns:p14="http://schemas.microsoft.com/office/powerpoint/2010/main" val="80672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0D6D1EF-6E92-4D15-BC7F-42D07F25091E}" type="slidenum">
              <a:rPr lang="en-US" smtClean="0">
                <a:ea typeface="ＭＳ Ｐゴシック" pitchFamily="34" charset="-128"/>
              </a:rPr>
              <a:pPr eaLnBrk="1" fontAlgn="base" hangingPunct="1">
                <a:spcBef>
                  <a:spcPct val="0"/>
                </a:spcBef>
                <a:spcAft>
                  <a:spcPct val="0"/>
                </a:spcAft>
              </a:pPr>
              <a:t>30</a:t>
            </a:fld>
            <a:endParaRPr lang="en-US" smtClean="0">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smtClean="0">
                <a:latin typeface="Arial" pitchFamily="34" charset="0"/>
                <a:ea typeface="ＭＳ Ｐゴシック" pitchFamily="34" charset="-128"/>
              </a:rPr>
              <a:t>Whereas before we had expensive customized devices</a:t>
            </a:r>
          </a:p>
          <a:p>
            <a:pPr eaLnBrk="1" hangingPunct="1"/>
            <a:r>
              <a:rPr lang="en-US" smtClean="0">
                <a:latin typeface="Arial" pitchFamily="34" charset="0"/>
                <a:ea typeface="ＭＳ Ｐゴシック" pitchFamily="34" charset="-128"/>
              </a:rPr>
              <a:t>Sold relatively few so they were costly</a:t>
            </a:r>
          </a:p>
          <a:p>
            <a:pPr eaLnBrk="1" hangingPunct="1"/>
            <a:r>
              <a:rPr lang="en-US" smtClean="0">
                <a:latin typeface="Arial" pitchFamily="34" charset="0"/>
                <a:ea typeface="ＭＳ Ｐゴシック" pitchFamily="34" charset="-128"/>
              </a:rPr>
              <a:t>Now presented with a number of new mobile technology tools</a:t>
            </a: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8CA91D5-8825-4636-858F-E2AC8ECC157E}" type="slidenum">
              <a:rPr lang="en-US" smtClean="0">
                <a:ea typeface="ＭＳ Ｐゴシック" pitchFamily="34" charset="-128"/>
              </a:rPr>
              <a:pPr eaLnBrk="1" fontAlgn="base" hangingPunct="1">
                <a:spcBef>
                  <a:spcPct val="0"/>
                </a:spcBef>
                <a:spcAft>
                  <a:spcPct val="0"/>
                </a:spcAft>
              </a:pPr>
              <a:t>31</a:t>
            </a:fld>
            <a:endParaRPr lang="en-US" smtClean="0">
              <a:ea typeface="ＭＳ Ｐゴシック" pitchFamily="34" charset="-128"/>
            </a:endParaRPr>
          </a:p>
        </p:txBody>
      </p:sp>
      <p:sp>
        <p:nvSpPr>
          <p:cNvPr id="8704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smtClean="0">
                <a:latin typeface="Arial" pitchFamily="34" charset="0"/>
                <a:ea typeface="ＭＳ Ｐゴシック" pitchFamily="34" charset="-128"/>
              </a:rPr>
              <a:t>The iPad is the new go-to ATproduct administrators see it as a less expensive alternative parents have greater awareness and are willing to try AAC is a shift to high-tech solutions away from lower tech were no tech.</a:t>
            </a:r>
          </a:p>
          <a:p>
            <a:pPr eaLnBrk="1" hangingPunct="1"/>
            <a:r>
              <a:rPr lang="en-US" smtClean="0">
                <a:latin typeface="Arial" pitchFamily="34" charset="0"/>
                <a:ea typeface="ＭＳ Ｐゴシック" pitchFamily="34" charset="-128"/>
              </a:rPr>
              <a:t>We are seeing more students coming into an AAC path than ever before</a:t>
            </a: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31A9E1E-6AB3-4AA7-A346-392C3B409C33}" type="slidenum">
              <a:rPr lang="en-US" smtClean="0">
                <a:ea typeface="ＭＳ Ｐゴシック" pitchFamily="34" charset="-128"/>
              </a:rPr>
              <a:pPr eaLnBrk="1" fontAlgn="base" hangingPunct="1">
                <a:spcBef>
                  <a:spcPct val="0"/>
                </a:spcBef>
                <a:spcAft>
                  <a:spcPct val="0"/>
                </a:spcAft>
              </a:pPr>
              <a:t>32</a:t>
            </a:fld>
            <a:endParaRPr lang="en-US" smtClean="0">
              <a:ea typeface="ＭＳ Ｐゴシック" pitchFamily="34" charset="-128"/>
            </a:endParaRPr>
          </a:p>
        </p:txBody>
      </p:sp>
      <p:sp>
        <p:nvSpPr>
          <p:cNvPr id="8806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dirty="0" smtClean="0">
                <a:latin typeface="Arial" pitchFamily="34" charset="0"/>
                <a:ea typeface="ＭＳ Ｐゴシック" pitchFamily="34" charset="-128"/>
              </a:rPr>
              <a:t>The iPad is the new “go-to” AT product </a:t>
            </a:r>
          </a:p>
          <a:p>
            <a:pPr eaLnBrk="1" hangingPunct="1"/>
            <a:r>
              <a:rPr lang="en-US" dirty="0" smtClean="0">
                <a:latin typeface="Arial" pitchFamily="34" charset="0"/>
                <a:ea typeface="ＭＳ Ｐゴシック" pitchFamily="34" charset="-128"/>
              </a:rPr>
              <a:t>Administrators see it as a less expensive alternative </a:t>
            </a:r>
          </a:p>
          <a:p>
            <a:pPr eaLnBrk="1" hangingPunct="1"/>
            <a:r>
              <a:rPr lang="en-US" dirty="0" smtClean="0">
                <a:latin typeface="Arial" pitchFamily="34" charset="0"/>
                <a:ea typeface="ＭＳ Ｐゴシック" pitchFamily="34" charset="-128"/>
              </a:rPr>
              <a:t>Parents have greater awareness and are willing to try AAC </a:t>
            </a:r>
          </a:p>
          <a:p>
            <a:pPr eaLnBrk="1" hangingPunct="1"/>
            <a:r>
              <a:rPr lang="en-US" dirty="0" smtClean="0">
                <a:latin typeface="Arial" pitchFamily="34" charset="0"/>
                <a:ea typeface="ＭＳ Ｐゴシック" pitchFamily="34" charset="-128"/>
              </a:rPr>
              <a:t>This is a shift to high-tech solutions away from lower tech or no tech.</a:t>
            </a:r>
          </a:p>
          <a:p>
            <a:pPr eaLnBrk="1" hangingPunct="1"/>
            <a:r>
              <a:rPr lang="en-US" dirty="0" smtClean="0">
                <a:latin typeface="Arial" pitchFamily="34" charset="0"/>
                <a:ea typeface="ＭＳ Ｐゴシック" pitchFamily="34" charset="-128"/>
              </a:rPr>
              <a:t>We are seeing more students coming into an AAC path than ever before</a:t>
            </a: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CD156CF-949F-4405-A249-E9674D191533}" type="slidenum">
              <a:rPr lang="en-US" smtClean="0">
                <a:ea typeface="ＭＳ Ｐゴシック" pitchFamily="34" charset="-128"/>
              </a:rPr>
              <a:pPr eaLnBrk="1" fontAlgn="base" hangingPunct="1">
                <a:spcBef>
                  <a:spcPct val="0"/>
                </a:spcBef>
                <a:spcAft>
                  <a:spcPct val="0"/>
                </a:spcAft>
              </a:pPr>
              <a:t>33</a:t>
            </a:fld>
            <a:endParaRPr lang="en-US" smtClean="0">
              <a:ea typeface="ＭＳ Ｐゴシック" pitchFamily="34" charset="-128"/>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dirty="0" smtClean="0">
                <a:latin typeface="Arial" pitchFamily="34" charset="0"/>
                <a:ea typeface="ＭＳ Ｐゴシック" pitchFamily="34" charset="-128"/>
              </a:rPr>
              <a:t>Show featured individuals with Autism using iPads with ProLoquo2Go… some successfully. Others not….</a:t>
            </a:r>
          </a:p>
          <a:p>
            <a:pPr eaLnBrk="1" hangingPunct="1"/>
            <a:r>
              <a:rPr lang="en-US" dirty="0" smtClean="0">
                <a:latin typeface="Arial" pitchFamily="34" charset="0"/>
                <a:ea typeface="ＭＳ Ｐゴシック" pitchFamily="34" charset="-128"/>
              </a:rPr>
              <a:t>Pretty fair assessment. Not a panacea… </a:t>
            </a:r>
          </a:p>
          <a:p>
            <a:pPr eaLnBrk="1" hangingPunct="1"/>
            <a:r>
              <a:rPr lang="en-US" dirty="0" smtClean="0">
                <a:latin typeface="Arial" pitchFamily="34" charset="0"/>
                <a:ea typeface="ＭＳ Ｐゴシック" pitchFamily="34" charset="-128"/>
              </a:rPr>
              <a:t>A</a:t>
            </a:r>
            <a:r>
              <a:rPr lang="en-US" baseline="0" dirty="0" smtClean="0">
                <a:latin typeface="Arial" pitchFamily="34" charset="0"/>
                <a:ea typeface="ＭＳ Ｐゴシック" pitchFamily="34" charset="-128"/>
              </a:rPr>
              <a:t> lot more goes into selecting a speech system for an individual.</a:t>
            </a:r>
            <a:endParaRPr lang="en-US" dirty="0" smtClean="0">
              <a:latin typeface="Arial" pitchFamily="34" charset="0"/>
              <a:ea typeface="ＭＳ Ｐゴシック" pitchFamily="34" charset="-128"/>
            </a:endParaRP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r>
              <a:rPr lang="en-US" dirty="0" smtClean="0"/>
              <a:t>Your</a:t>
            </a:r>
            <a:r>
              <a:rPr lang="en-US" baseline="0" dirty="0" smtClean="0"/>
              <a:t> PC emulates/ looks like a Samsung Galaxy Tablet</a:t>
            </a:r>
          </a:p>
          <a:p>
            <a:r>
              <a:rPr lang="en-US" baseline="0" dirty="0" smtClean="0"/>
              <a:t>Log in with </a:t>
            </a:r>
            <a:r>
              <a:rPr lang="en-US" baseline="0" dirty="0" err="1" smtClean="0"/>
              <a:t>gmail</a:t>
            </a:r>
            <a:r>
              <a:rPr lang="en-US" baseline="0" dirty="0" smtClean="0"/>
              <a:t> account just like any android device</a:t>
            </a:r>
          </a:p>
          <a:p>
            <a:r>
              <a:rPr lang="en-US" baseline="0" dirty="0" smtClean="0"/>
              <a:t>Download and try out apps (still have to pay for them)</a:t>
            </a:r>
          </a:p>
          <a:p>
            <a:endParaRPr lang="en-US" baseline="0" dirty="0" smtClean="0"/>
          </a:p>
          <a:p>
            <a:r>
              <a:rPr lang="en-US" baseline="0" dirty="0" smtClean="0"/>
              <a:t>Demo </a:t>
            </a:r>
            <a:r>
              <a:rPr lang="en-US" baseline="0" dirty="0" err="1" smtClean="0"/>
              <a:t>BlueStacks</a:t>
            </a:r>
            <a:r>
              <a:rPr lang="en-US" baseline="0" dirty="0" smtClean="0"/>
              <a:t> App Player</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pPr>
              <a:defRPr/>
            </a:pPr>
            <a:fld id="{3066089C-3C15-4730-93EC-2B7443BF49CD}" type="slidenum">
              <a:rPr lang="en-US" smtClean="0"/>
              <a:pPr>
                <a:defRPr/>
              </a:pPr>
              <a:t>38</a:t>
            </a:fld>
            <a:endParaRPr lang="en-US"/>
          </a:p>
        </p:txBody>
      </p:sp>
    </p:spTree>
    <p:extLst>
      <p:ext uri="{BB962C8B-B14F-4D97-AF65-F5344CB8AC3E}">
        <p14:creationId xmlns:p14="http://schemas.microsoft.com/office/powerpoint/2010/main" val="413993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5C5C9-B08A-4F7D-8769-59CFBF18D93E}" type="slidenum">
              <a:rPr lang="en-US" smtClean="0"/>
              <a:t>52</a:t>
            </a:fld>
            <a:endParaRPr lang="en-US"/>
          </a:p>
        </p:txBody>
      </p:sp>
    </p:spTree>
    <p:extLst>
      <p:ext uri="{BB962C8B-B14F-4D97-AF65-F5344CB8AC3E}">
        <p14:creationId xmlns:p14="http://schemas.microsoft.com/office/powerpoint/2010/main" val="45298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pPr algn="l" defTabSz="897301" rtl="0">
              <a:defRPr/>
            </a:pPr>
            <a:r>
              <a:rPr lang="en-US" dirty="0" smtClean="0"/>
              <a:t>As responsible SLPs, we should be alert to the overuse and flurry of recommendations for </a:t>
            </a:r>
            <a:r>
              <a:rPr lang="en-US" dirty="0" err="1" smtClean="0"/>
              <a:t>iDevices</a:t>
            </a:r>
            <a:r>
              <a:rPr lang="en-US" dirty="0" smtClean="0"/>
              <a:t> as they relate to replacing intervention with a certified SLP and dedicated AAC devices. In many cases these devices fall short: the </a:t>
            </a:r>
            <a:r>
              <a:rPr lang="en-US" dirty="0" err="1" smtClean="0"/>
              <a:t>iDevice</a:t>
            </a:r>
            <a:r>
              <a:rPr lang="en-US" dirty="0" smtClean="0"/>
              <a:t> doesn't provide appropriate feedback, the application freezes, the volume is not sufficient in many environments, the hardware is quite fragile, or access options for those with motor challenges are limited (</a:t>
            </a:r>
            <a:r>
              <a:rPr lang="en-US" dirty="0" err="1" smtClean="0"/>
              <a:t>Farrall</a:t>
            </a:r>
            <a:r>
              <a:rPr lang="en-US" dirty="0" smtClean="0"/>
              <a:t>, blog 2011). As SLP Jane </a:t>
            </a:r>
            <a:r>
              <a:rPr lang="en-US" dirty="0" err="1" smtClean="0"/>
              <a:t>Farrall</a:t>
            </a:r>
            <a:r>
              <a:rPr lang="en-US" dirty="0" smtClean="0"/>
              <a:t> states, "I could spend a lot of time trying to ‘make' this technology work for someone when there is a piece of specifically designed technology that will work straightaway."</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61</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413322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64</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306659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65</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321357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66</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259244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Key Specs</a:t>
            </a:r>
          </a:p>
          <a:p>
            <a:r>
              <a:rPr lang="en-US" dirty="0" smtClean="0"/>
              <a:t>Crystal clear detail. Super AMOLED display. </a:t>
            </a:r>
          </a:p>
          <a:p>
            <a:r>
              <a:rPr lang="en-US" dirty="0" smtClean="0"/>
              <a:t>The power to do it all. </a:t>
            </a:r>
            <a:r>
              <a:rPr lang="en-US" dirty="0" err="1" smtClean="0"/>
              <a:t>Octa</a:t>
            </a:r>
            <a:r>
              <a:rPr lang="en-US" dirty="0" smtClean="0"/>
              <a:t>-Core Processor. </a:t>
            </a:r>
          </a:p>
          <a:p>
            <a:r>
              <a:rPr lang="en-US" dirty="0" smtClean="0"/>
              <a:t>So much storage. 32GB</a:t>
            </a:r>
            <a:r>
              <a:rPr lang="en-US" baseline="30000" dirty="0" smtClean="0"/>
              <a:t>†</a:t>
            </a:r>
            <a:r>
              <a:rPr lang="en-US" dirty="0" smtClean="0"/>
              <a:t> plus an additional 128GB with the microSD</a:t>
            </a:r>
            <a:r>
              <a:rPr lang="en-US" baseline="30000" dirty="0" smtClean="0"/>
              <a:t>™</a:t>
            </a:r>
            <a:r>
              <a:rPr lang="en-US" dirty="0" smtClean="0"/>
              <a:t> card.</a:t>
            </a:r>
            <a:r>
              <a:rPr lang="en-US" baseline="30000" dirty="0" smtClean="0"/>
              <a:t>**</a:t>
            </a:r>
            <a:r>
              <a:rPr lang="en-US" dirty="0" smtClean="0"/>
              <a:t> </a:t>
            </a:r>
          </a:p>
          <a:p>
            <a:r>
              <a:rPr lang="en-US" dirty="0" smtClean="0"/>
              <a:t>Connect between devices. Quick Connect</a:t>
            </a:r>
            <a:r>
              <a:rPr lang="en-US" baseline="30000" dirty="0" smtClean="0"/>
              <a:t>***</a:t>
            </a:r>
            <a:r>
              <a:rPr lang="en-US" dirty="0" smtClean="0"/>
              <a:t> and SideSync.</a:t>
            </a:r>
            <a:r>
              <a:rPr lang="en-US" baseline="30000" dirty="0" smtClean="0"/>
              <a:t>††</a:t>
            </a:r>
            <a:r>
              <a:rPr lang="en-US" dirty="0" smtClean="0"/>
              <a:t> </a:t>
            </a:r>
          </a:p>
          <a:p>
            <a:r>
              <a:rPr lang="en-US" dirty="0" smtClean="0"/>
              <a:t>Thin and lightweight. 0.22" Thin; 9.7" weighs .86lbs; 8.0" weighs .58 </a:t>
            </a:r>
            <a:r>
              <a:rPr lang="en-US" dirty="0" err="1" smtClean="0"/>
              <a:t>lbs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075C5C9-B08A-4F7D-8769-59CFBF18D93E}" type="slidenum">
              <a:rPr lang="en-US" smtClean="0"/>
              <a:t>21</a:t>
            </a:fld>
            <a:endParaRPr lang="en-US"/>
          </a:p>
        </p:txBody>
      </p:sp>
    </p:spTree>
    <p:extLst>
      <p:ext uri="{BB962C8B-B14F-4D97-AF65-F5344CB8AC3E}">
        <p14:creationId xmlns:p14="http://schemas.microsoft.com/office/powerpoint/2010/main" val="347771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r>
              <a:rPr lang="en-US" sz="1000" b="1" dirty="0"/>
              <a:t>Case Study #1:</a:t>
            </a:r>
          </a:p>
          <a:p>
            <a:r>
              <a:rPr lang="en-US" sz="1000" dirty="0"/>
              <a:t>Assessment findings for Ronan, summarized in Table 4, include the need to use</a:t>
            </a:r>
          </a:p>
          <a:p>
            <a:r>
              <a:rPr lang="en-US" sz="1000" dirty="0"/>
              <a:t>photographs and the ability to customize and import personal photographs; this relates to</a:t>
            </a:r>
          </a:p>
          <a:p>
            <a:r>
              <a:rPr lang="en-US" sz="1000" dirty="0"/>
              <a:t>representation and customization of representation categories of the chart (Table 3). In</a:t>
            </a:r>
          </a:p>
          <a:p>
            <a:r>
              <a:rPr lang="en-US" sz="1000" dirty="0"/>
              <a:t>addition, this child did not demonstrate the ability to use the dynamic features of a device in</a:t>
            </a:r>
          </a:p>
          <a:p>
            <a:r>
              <a:rPr lang="en-US" sz="1000" dirty="0"/>
              <a:t>order to navigate and did best with a reduced field size with symbols spaced apart. This relates to the display settings category of the chart (Table 3). Regarding motor and access, Ronan was</a:t>
            </a:r>
          </a:p>
          <a:p>
            <a:r>
              <a:rPr lang="en-US" sz="1000" dirty="0"/>
              <a:t>using direct selection. He would benefit from the ability to change/increase dwell due to motor</a:t>
            </a:r>
          </a:p>
          <a:p>
            <a:r>
              <a:rPr lang="en-US" sz="1000" dirty="0"/>
              <a:t>control issues and greater target spacing on the display, findings that relate to display,</a:t>
            </a:r>
          </a:p>
          <a:p>
            <a:r>
              <a:rPr lang="en-US" sz="1000" dirty="0"/>
              <a:t>customization of the display, and access/customization of access categories of the chart (Table</a:t>
            </a:r>
          </a:p>
          <a:p>
            <a:r>
              <a:rPr lang="en-US" sz="1000" dirty="0"/>
              <a:t>3). Last, the purpose of the app was for expressive communication and social participation;</a:t>
            </a:r>
          </a:p>
          <a:p>
            <a:r>
              <a:rPr lang="en-US" sz="1000" dirty="0"/>
              <a:t>therefore, voice output was needed. Whether the voice choice was digitized or synthesized was</a:t>
            </a:r>
          </a:p>
          <a:p>
            <a:r>
              <a:rPr lang="en-US" sz="1000" dirty="0"/>
              <a:t>not a determining factor.</a:t>
            </a:r>
          </a:p>
          <a:p>
            <a:r>
              <a:rPr lang="en-US" sz="1000" dirty="0"/>
              <a:t>Ronan’s family had previously purchased an iPad and indicated a strong desire to use it</a:t>
            </a:r>
          </a:p>
          <a:p>
            <a:r>
              <a:rPr lang="en-US" sz="1000" dirty="0"/>
              <a:t>for purposes of communication. The SLP recommended use of a Go-Talk in the pre-school</a:t>
            </a:r>
          </a:p>
          <a:p>
            <a:r>
              <a:rPr lang="en-US" sz="1000" dirty="0"/>
              <a:t>setting and a Step-By-Step in the pre-school setting and to share information between home</a:t>
            </a:r>
          </a:p>
          <a:p>
            <a:r>
              <a:rPr lang="en-US" sz="1000" dirty="0"/>
              <a:t>and school, expanded use of photographs for requesting, and use of basic toy displays to</a:t>
            </a:r>
          </a:p>
          <a:p>
            <a:r>
              <a:rPr lang="en-US" sz="1000" dirty="0"/>
              <a:t>engage Ronan in and model communicative intents such as , directing and commenting. The</a:t>
            </a:r>
          </a:p>
          <a:p>
            <a:r>
              <a:rPr lang="en-US" sz="1000" dirty="0"/>
              <a:t>iPad was recommended for direct instruction and aided language stimulation.</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67</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406370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r>
              <a:rPr lang="en-US" dirty="0"/>
              <a:t>For the purpose of applying the logic of the chart, eight applications were selected (e.g.,</a:t>
            </a:r>
          </a:p>
          <a:p>
            <a:r>
              <a:rPr lang="en-US" dirty="0"/>
              <a:t>Sounding Board, Proloquo2go, Assistive Chat) and compared to the app features found to be</a:t>
            </a:r>
          </a:p>
          <a:p>
            <a:r>
              <a:rPr lang="en-US" dirty="0"/>
              <a:t>critical (expressive tool, use of photographs, ability to edit the field size on a horizontal axis).</a:t>
            </a:r>
          </a:p>
          <a:p>
            <a:r>
              <a:rPr lang="en-US" dirty="0"/>
              <a:t>The appropriate column was marked on the chart if the app contained a desired feature. The</a:t>
            </a:r>
          </a:p>
          <a:p>
            <a:r>
              <a:rPr lang="en-US" dirty="0"/>
              <a:t>app ultimately having the greatest number of features was selected for trial. In Ronan’s case,</a:t>
            </a:r>
          </a:p>
          <a:p>
            <a:r>
              <a:rPr lang="en-US" dirty="0"/>
              <a:t>Sounding Board (created by </a:t>
            </a:r>
            <a:r>
              <a:rPr lang="en-US" dirty="0" err="1"/>
              <a:t>Ablenet</a:t>
            </a:r>
            <a:r>
              <a:rPr lang="en-US" dirty="0"/>
              <a:t>) was selected as the most appropriate communication app,</a:t>
            </a:r>
          </a:p>
          <a:p>
            <a:r>
              <a:rPr lang="en-US" dirty="0"/>
              <a:t>because the available features best matched Ronan’s identified needs (see Table 5).</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68</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2707043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r>
              <a:rPr lang="en-US" b="1" dirty="0" smtClean="0"/>
              <a:t>Case Study #2:</a:t>
            </a:r>
            <a:endParaRPr lang="en-US" dirty="0" smtClean="0"/>
          </a:p>
          <a:p>
            <a:r>
              <a:rPr lang="en-US" dirty="0" smtClean="0"/>
              <a:t>Nancy, a 69-year-old woman with Bulbar ALS was seen in August 2010</a:t>
            </a:r>
          </a:p>
          <a:p>
            <a:r>
              <a:rPr lang="en-US" dirty="0" smtClean="0"/>
              <a:t>In Nancy’s case, the iPad is a tool that meets most of her communication needs, serving as her primary communication system. Recommendations in addition to the iPad during the AAC consultation included use of pen and paper (for written messages) and a low-tech alphabet board. Yet the iPad will be used as her primary tool due to the voice output features, ability to pre-store messages, and word prediction (thus enhancing the rate of communicative interactions). </a:t>
            </a:r>
            <a:r>
              <a:rPr lang="en-US" i="1" dirty="0" smtClean="0"/>
              <a:t>Assistive Chat</a:t>
            </a:r>
            <a:r>
              <a:rPr lang="en-US" dirty="0" smtClean="0"/>
              <a:t> was selected as the primary communication app, matching key features that Nancy needs within her price range </a:t>
            </a:r>
          </a:p>
        </p:txBody>
      </p:sp>
      <p:sp>
        <p:nvSpPr>
          <p:cNvPr id="4" name="Footer Placeholder 3"/>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smtClean="0"/>
              <a:t>Satterfield Selecting &amp; Evaluating Apps for AAC  08-28-2013</a:t>
            </a:r>
            <a:endParaRPr lang="en-US"/>
          </a:p>
        </p:txBody>
      </p:sp>
      <p:sp>
        <p:nvSpPr>
          <p:cNvPr id="5" name="Slide Number Placeholder 4"/>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AA0A54C6-69C2-4BD7-B6A9-00A3F91CD13D}" type="slidenum">
              <a:rPr lang="en-US" smtClean="0"/>
              <a:pPr>
                <a:defRPr/>
              </a:pPr>
              <a:t>69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r>
              <a:rPr lang="en-US" dirty="0" smtClean="0"/>
              <a:t>In Nancy’s case, both Prolqou2go and Easy Speak had just as many “matched” features to the final app choice. Yet in trialing them in the assessment with Nancy, she voiced a clear preference for Assistive Chat (due to quality of voice and what she described as “the best prediction”); thus stressing the importance of gathering functional evidence based upon clinical trial.</a:t>
            </a:r>
          </a:p>
        </p:txBody>
      </p:sp>
      <p:sp>
        <p:nvSpPr>
          <p:cNvPr id="4" name="Footer Placeholder 3"/>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smtClean="0"/>
              <a:t>Satterfield Selecting &amp; Evaluating Apps for AAC  08-28-2013</a:t>
            </a:r>
            <a:endParaRPr lang="en-US"/>
          </a:p>
        </p:txBody>
      </p:sp>
      <p:sp>
        <p:nvSpPr>
          <p:cNvPr id="5" name="Slide Number Placeholder 4"/>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27D99C72-0683-4C35-8703-39FE32904D61}" type="slidenum">
              <a:rPr lang="en-US" smtClean="0"/>
              <a:pPr>
                <a:defRPr/>
              </a:pPr>
              <a:t>70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r>
              <a:rPr lang="en-US" dirty="0" smtClean="0"/>
              <a:t>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71</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330436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5983BCC-459B-4709-8EDF-67DC67662A31}" type="slidenum">
              <a:rPr lang="en-US" smtClean="0">
                <a:ea typeface="ＭＳ Ｐゴシック" pitchFamily="34" charset="-128"/>
              </a:rPr>
              <a:pPr eaLnBrk="1" fontAlgn="base" hangingPunct="1">
                <a:spcBef>
                  <a:spcPct val="0"/>
                </a:spcBef>
                <a:spcAft>
                  <a:spcPct val="0"/>
                </a:spcAft>
              </a:pPr>
              <a:t>23</a:t>
            </a:fld>
            <a:endParaRPr lang="en-US" smtClean="0">
              <a:ea typeface="ＭＳ Ｐゴシック" pitchFamily="34" charset="-128"/>
            </a:endParaRPr>
          </a:p>
        </p:txBody>
      </p:sp>
      <p:sp>
        <p:nvSpPr>
          <p:cNvPr id="706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smtClean="0">
              <a:latin typeface="Arial" pitchFamily="34" charset="0"/>
              <a:ea typeface="ＭＳ Ｐゴシック" pitchFamily="34" charset="-128"/>
            </a:endParaRP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7371CBD-19C3-43EE-8D2F-0FBB04EE838A}" type="slidenum">
              <a:rPr lang="en-US" smtClean="0">
                <a:ea typeface="ＭＳ Ｐゴシック" pitchFamily="34" charset="-128"/>
              </a:rPr>
              <a:pPr eaLnBrk="1" fontAlgn="base" hangingPunct="1">
                <a:spcBef>
                  <a:spcPct val="0"/>
                </a:spcBef>
                <a:spcAft>
                  <a:spcPct val="0"/>
                </a:spcAft>
              </a:pPr>
              <a:t>24</a:t>
            </a:fld>
            <a:endParaRPr lang="en-US" smtClean="0">
              <a:ea typeface="ＭＳ Ｐゴシック" pitchFamily="34" charset="-128"/>
            </a:endParaRPr>
          </a:p>
        </p:txBody>
      </p:sp>
      <p:sp>
        <p:nvSpPr>
          <p:cNvPr id="7885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smtClean="0">
                <a:latin typeface="Arial" pitchFamily="34" charset="0"/>
                <a:ea typeface="ＭＳ Ｐゴシック" pitchFamily="34" charset="-128"/>
              </a:rPr>
              <a:t>Symbols  - methods used for visual, auditory and or tactile representations of conventional concepts</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Aids are devices/ physical objects used to transmit or receive messages</a:t>
            </a:r>
          </a:p>
          <a:p>
            <a:pPr eaLnBrk="1" hangingPunct="1"/>
            <a:r>
              <a:rPr lang="en-US" smtClean="0">
                <a:latin typeface="Arial" pitchFamily="34" charset="0"/>
                <a:ea typeface="ＭＳ Ｐゴシック" pitchFamily="34" charset="-128"/>
              </a:rPr>
              <a:t>Comm bk/ comm bd./ chart, device, computer</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Technique – methods by which individual transmits messages</a:t>
            </a:r>
          </a:p>
          <a:p>
            <a:pPr eaLnBrk="1" hangingPunct="1"/>
            <a:r>
              <a:rPr lang="en-US" smtClean="0">
                <a:latin typeface="Arial" pitchFamily="34" charset="0"/>
                <a:ea typeface="ＭＳ Ｐゴシック" pitchFamily="34" charset="-128"/>
              </a:rPr>
              <a:t>Direct selection </a:t>
            </a:r>
          </a:p>
          <a:p>
            <a:pPr eaLnBrk="1" hangingPunct="1"/>
            <a:r>
              <a:rPr lang="en-US" smtClean="0">
                <a:latin typeface="Arial" pitchFamily="34" charset="0"/>
                <a:ea typeface="ＭＳ Ｐゴシック" pitchFamily="34" charset="-128"/>
              </a:rPr>
              <a:t>Scanning</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Strategies – ways in which AAC aids are used to develop/ enhance an individual’s performance</a:t>
            </a:r>
          </a:p>
          <a:p>
            <a:pPr eaLnBrk="1" hangingPunct="1"/>
            <a:endParaRPr lang="en-US" smtClean="0">
              <a:latin typeface="Arial" pitchFamily="34" charset="0"/>
              <a:ea typeface="ＭＳ Ｐゴシック" pitchFamily="34" charset="-128"/>
            </a:endParaRP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8D2C657-D11A-4379-9B26-2F74B3C0D673}" type="slidenum">
              <a:rPr lang="en-US" smtClean="0">
                <a:ea typeface="ＭＳ Ｐゴシック" pitchFamily="34" charset="-128"/>
              </a:rPr>
              <a:pPr eaLnBrk="1" fontAlgn="base" hangingPunct="1">
                <a:spcBef>
                  <a:spcPct val="0"/>
                </a:spcBef>
                <a:spcAft>
                  <a:spcPct val="0"/>
                </a:spcAft>
              </a:pPr>
              <a:t>25</a:t>
            </a:fld>
            <a:endParaRPr lang="en-US" smtClean="0">
              <a:ea typeface="ＭＳ Ｐゴシック" pitchFamily="34" charset="-128"/>
            </a:endParaRPr>
          </a:p>
        </p:txBody>
      </p:sp>
      <p:sp>
        <p:nvSpPr>
          <p:cNvPr id="8089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smtClean="0">
                <a:latin typeface="Arial" pitchFamily="34" charset="0"/>
                <a:ea typeface="ＭＳ Ｐゴシック" pitchFamily="34" charset="-128"/>
              </a:rPr>
              <a:t>Costly $4K to $8K out of most families’ range</a:t>
            </a:r>
          </a:p>
          <a:p>
            <a:pPr eaLnBrk="1" hangingPunct="1"/>
            <a:r>
              <a:rPr lang="en-US" smtClean="0">
                <a:latin typeface="Arial" pitchFamily="34" charset="0"/>
                <a:ea typeface="ＭＳ Ｐゴシック" pitchFamily="34" charset="-128"/>
              </a:rPr>
              <a:t>Depend upon Private Insurance, Medicaid, Public Schools</a:t>
            </a:r>
          </a:p>
          <a:p>
            <a:pPr eaLnBrk="1" hangingPunct="1"/>
            <a:r>
              <a:rPr lang="en-US" smtClean="0">
                <a:latin typeface="Arial" pitchFamily="34" charset="0"/>
                <a:ea typeface="ＭＳ Ｐゴシック" pitchFamily="34" charset="-128"/>
              </a:rPr>
              <a:t>Lot of money – want extended evaluations – follow a formula</a:t>
            </a:r>
          </a:p>
          <a:p>
            <a:pPr eaLnBrk="1" hangingPunct="1"/>
            <a:r>
              <a:rPr lang="en-US" smtClean="0">
                <a:latin typeface="Arial" pitchFamily="34" charset="0"/>
                <a:ea typeface="ＭＳ Ｐゴシック" pitchFamily="34" charset="-128"/>
              </a:rPr>
              <a:t>	emphasize the deficits, what the child could NOT do</a:t>
            </a:r>
          </a:p>
          <a:p>
            <a:pPr eaLnBrk="1" hangingPunct="1"/>
            <a:r>
              <a:rPr lang="en-US" smtClean="0">
                <a:latin typeface="Arial" pitchFamily="34" charset="0"/>
                <a:ea typeface="ＭＳ Ｐゴシック" pitchFamily="34" charset="-128"/>
              </a:rPr>
              <a:t>	establish eligibility</a:t>
            </a:r>
          </a:p>
          <a:p>
            <a:pPr eaLnBrk="1" hangingPunct="1"/>
            <a:r>
              <a:rPr lang="en-US" smtClean="0">
                <a:latin typeface="Arial" pitchFamily="34" charset="0"/>
                <a:ea typeface="ＭＳ Ｐゴシック" pitchFamily="34" charset="-128"/>
              </a:rPr>
              <a:t>Meant had to get approval from someone else to talk</a:t>
            </a:r>
          </a:p>
          <a:p>
            <a:pPr eaLnBrk="1" hangingPunct="1"/>
            <a:r>
              <a:rPr lang="en-US" smtClean="0">
                <a:latin typeface="Arial" pitchFamily="34" charset="0"/>
                <a:ea typeface="ＭＳ Ｐゴシック" pitchFamily="34" charset="-128"/>
              </a:rPr>
              <a:t>	often a bureaucrat in an office somewhere unconnected</a:t>
            </a:r>
          </a:p>
          <a:p>
            <a:pPr eaLnBrk="1" hangingPunct="1"/>
            <a:r>
              <a:rPr lang="en-US" smtClean="0">
                <a:latin typeface="Arial" pitchFamily="34" charset="0"/>
                <a:ea typeface="ＭＳ Ｐゴシック" pitchFamily="34" charset="-128"/>
              </a:rPr>
              <a:t>Process is slow – at one point minimum 90 days (eval – submit fund request – approval – delivery)</a:t>
            </a: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730" tIns="44865" rIns="89730" bIns="44865"/>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C5FDC7CD-B8D0-49E8-A55E-96CB803D5F63}" type="slidenum">
              <a:rPr lang="en-US" smtClean="0"/>
              <a:t>26</a:t>
            </a:fld>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r>
              <a:rPr lang="en-US" smtClean="0"/>
              <a:t>Satterfield Selecting &amp; Evaluating Apps for AAC  08-28-2013</a:t>
            </a:r>
            <a:endParaRPr lang="en-US"/>
          </a:p>
        </p:txBody>
      </p:sp>
    </p:spTree>
    <p:extLst>
      <p:ext uri="{BB962C8B-B14F-4D97-AF65-F5344CB8AC3E}">
        <p14:creationId xmlns:p14="http://schemas.microsoft.com/office/powerpoint/2010/main" val="321682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33B8625-581A-4EF7-A9CC-C9E6BF41F698}" type="slidenum">
              <a:rPr lang="en-US" smtClean="0">
                <a:ea typeface="ＭＳ Ｐゴシック" pitchFamily="34" charset="-128"/>
              </a:rPr>
              <a:pPr eaLnBrk="1" fontAlgn="base" hangingPunct="1">
                <a:spcBef>
                  <a:spcPct val="0"/>
                </a:spcBef>
                <a:spcAft>
                  <a:spcPct val="0"/>
                </a:spcAft>
              </a:pPr>
              <a:t>27</a:t>
            </a:fld>
            <a:endParaRPr lang="en-US" smtClean="0">
              <a:ea typeface="ＭＳ Ｐゴシック" pitchFamily="34" charset="-128"/>
            </a:endParaRPr>
          </a:p>
        </p:txBody>
      </p:sp>
      <p:sp>
        <p:nvSpPr>
          <p:cNvPr id="8192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smtClean="0">
                <a:latin typeface="Arial" pitchFamily="34" charset="0"/>
                <a:ea typeface="ＭＳ Ｐゴシック" pitchFamily="34" charset="-128"/>
              </a:rPr>
              <a:t>Today when a kid wants to show us a show, or musician he’s excited about goes to his iPhone or his iPad. He pulls up a You Tube video of Justin Bieber. When he wants to tell us about his family he pulls up his photo album starts scrolling through it. The iPad is functional.  </a:t>
            </a:r>
          </a:p>
          <a:p>
            <a:pPr eaLnBrk="1" hangingPunct="1"/>
            <a:r>
              <a:rPr lang="en-US" smtClean="0">
                <a:latin typeface="Arial" pitchFamily="34" charset="0"/>
                <a:ea typeface="ＭＳ Ｐゴシック" pitchFamily="34" charset="-128"/>
              </a:rPr>
              <a:t>Our kids are seen as higher functioning now that they can share their experiences visually</a:t>
            </a:r>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r>
              <a:rPr lang="en-US" smtClean="0"/>
              <a:t>Changes in the nature of communication in the 21</a:t>
            </a:r>
            <a:r>
              <a:rPr lang="en-US" baseline="30000" smtClean="0"/>
              <a:t>st</a:t>
            </a:r>
            <a:r>
              <a:rPr lang="en-US" smtClean="0"/>
              <a:t> century may actually play into the hands of our clients:</a:t>
            </a:r>
          </a:p>
          <a:p>
            <a:r>
              <a:rPr lang="en-US" smtClean="0"/>
              <a:t>Texting / Facebook </a:t>
            </a:r>
          </a:p>
          <a:p>
            <a:r>
              <a:rPr lang="en-US" smtClean="0"/>
              <a:t>Use of tech to communicate</a:t>
            </a:r>
          </a:p>
          <a:p>
            <a:r>
              <a:rPr lang="en-US" smtClean="0"/>
              <a:t>Use of abbreviation expansion</a:t>
            </a:r>
          </a:p>
          <a:p>
            <a:r>
              <a:rPr lang="en-US" smtClean="0"/>
              <a:t>Use of images as part of comm</a:t>
            </a:r>
          </a:p>
          <a:p>
            <a:endParaRPr lang="en-US" smtClean="0"/>
          </a:p>
        </p:txBody>
      </p:sp>
      <p:sp>
        <p:nvSpPr>
          <p:cNvPr id="4" name="Slide Number Placeholder 3"/>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B507CEFE-1960-43D3-98AD-1DEE246640FB}" type="slidenum">
              <a:rPr lang="en-US" smtClean="0"/>
              <a:pPr>
                <a:defRPr/>
              </a:pPr>
              <a:t>28</a:t>
            </a:fld>
            <a:endParaRPr lang="en-US" dirty="0"/>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r>
              <a:rPr lang="en-US" dirty="0" smtClean="0"/>
              <a:t>So technology has changed such that we find typical folks doing with mobile computing what our clients with CCN have been doing with their legacy technology…. Now it is cool</a:t>
            </a:r>
          </a:p>
        </p:txBody>
      </p:sp>
      <p:sp>
        <p:nvSpPr>
          <p:cNvPr id="4" name="Slide Number Placeholder 3"/>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F75F3B9F-EFF5-40AA-9694-D338C528BACF}" type="slidenum">
              <a:rPr lang="en-US" smtClean="0"/>
              <a:pPr>
                <a:defRPr/>
              </a:pPr>
              <a:t>29</a:t>
            </a:fld>
            <a:endParaRPr lang="en-US" dirty="0"/>
          </a:p>
        </p:txBody>
      </p:sp>
      <p:sp>
        <p:nvSpPr>
          <p:cNvPr id="2" name="Footer Placeholder 1"/>
          <p:cNvSpPr>
            <a:spLocks noGrp="1"/>
          </p:cNvSpPr>
          <p:nvPr>
            <p:ph type="ftr" sz="quarter" idx="4"/>
          </p:nvPr>
        </p:nvSpPr>
        <p:spPr>
          <a:xfrm>
            <a:off x="1" y="8684926"/>
            <a:ext cx="2972421" cy="457513"/>
          </a:xfrm>
          <a:prstGeom prst="rect">
            <a:avLst/>
          </a:prstGeom>
        </p:spPr>
        <p:txBody>
          <a:bodyPr lIns="89730" tIns="44865" rIns="89730" bIns="44865"/>
          <a:lstStyle/>
          <a:p>
            <a:pPr>
              <a:defRPr/>
            </a:pPr>
            <a:r>
              <a:rPr lang="en-US"/>
              <a:t>Satterfield, Phillips, &amp; Raymond: iDevices as Aug Comm 2-8-13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8" name="Shape 28"/>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9" name="image2.jpg" descr="AMAC.Updated.InteriorAMAC.PPT2.jpg"/>
          <p:cNvPicPr>
            <a:picLocks noChangeAspect="1"/>
          </p:cNvPicPr>
          <p:nvPr/>
        </p:nvPicPr>
        <p:blipFill>
          <a:blip r:embed="rId2">
            <a:extLst/>
          </a:blip>
          <a:stretch>
            <a:fillRect/>
          </a:stretch>
        </p:blipFill>
        <p:spPr>
          <a:xfrm>
            <a:off x="0" y="0"/>
            <a:ext cx="9145387" cy="1645921"/>
          </a:xfrm>
          <a:prstGeom prst="rect">
            <a:avLst/>
          </a:prstGeom>
          <a:ln w="12700">
            <a:miter lim="400000"/>
          </a:ln>
        </p:spPr>
      </p:pic>
      <p:sp>
        <p:nvSpPr>
          <p:cNvPr id="30" name="Shape 30"/>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35361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1" name="Shape 191"/>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192" name="image2.jpg" descr="AMAC.Updated.InteriorAMAC.PPT2.jpg"/>
          <p:cNvPicPr>
            <a:picLocks noChangeAspect="1"/>
          </p:cNvPicPr>
          <p:nvPr/>
        </p:nvPicPr>
        <p:blipFill>
          <a:blip r:embed="rId2">
            <a:extLst/>
          </a:blip>
          <a:stretch>
            <a:fillRect/>
          </a:stretch>
        </p:blipFill>
        <p:spPr>
          <a:xfrm>
            <a:off x="0" y="0"/>
            <a:ext cx="9145387" cy="1645921"/>
          </a:xfrm>
          <a:prstGeom prst="rect">
            <a:avLst/>
          </a:prstGeom>
          <a:ln w="12700">
            <a:miter lim="400000"/>
          </a:ln>
        </p:spPr>
      </p:pic>
      <p:sp>
        <p:nvSpPr>
          <p:cNvPr id="193" name="Shape 193"/>
          <p:cNvSpPr>
            <a:spLocks noGrp="1"/>
          </p:cNvSpPr>
          <p:nvPr>
            <p:ph type="title"/>
          </p:nvPr>
        </p:nvSpPr>
        <p:spPr>
          <a:xfrm>
            <a:off x="457200" y="274638"/>
            <a:ext cx="8229600" cy="792163"/>
          </a:xfrm>
          <a:prstGeom prst="rect">
            <a:avLst/>
          </a:prstGeom>
          <a:extLst>
            <a:ext uri="{C572A759-6A51-4108-AA02-DFA0A04FC94B}">
              <ma14:wrappingTextBoxFlag xmlns="" xmlns:ma14="http://schemas.microsoft.com/office/mac/drawingml/2011/main" val="1"/>
            </a:ext>
          </a:extLst>
        </p:spPr>
        <p:txBody>
          <a:bodyPr anchor="t">
            <a:normAutofit/>
          </a:bodyPr>
          <a:lstStyle>
            <a:lvl1pPr>
              <a:defRPr>
                <a:solidFill>
                  <a:srgbClr val="FFFFFF"/>
                </a:solidFill>
              </a:defRPr>
            </a:lvl1pPr>
          </a:lstStyle>
          <a:p>
            <a:r>
              <a:t>Click to edit Master title style</a:t>
            </a:r>
          </a:p>
        </p:txBody>
      </p:sp>
      <p:sp>
        <p:nvSpPr>
          <p:cNvPr id="194" name="Shape 194"/>
          <p:cNvSpPr>
            <a:spLocks noGrp="1"/>
          </p:cNvSpPr>
          <p:nvPr>
            <p:ph type="body" idx="1"/>
          </p:nvPr>
        </p:nvSpPr>
        <p:spPr>
          <a:xfrm>
            <a:off x="457200" y="1600200"/>
            <a:ext cx="8229600" cy="4525963"/>
          </a:xfrm>
          <a:prstGeom prst="rect">
            <a:avLst/>
          </a:prstGeom>
          <a:extLst>
            <a:ext uri="{C572A759-6A51-4108-AA02-DFA0A04FC94B}">
              <ma14:wrappingTextBoxFlag xmlns="" xmlns:ma14="http://schemas.microsoft.com/office/mac/drawingml/2011/main" val="1"/>
            </a:ext>
          </a:extLst>
        </p:spPr>
        <p:txBody>
          <a:bodyPr>
            <a:normAutofit/>
          </a:bodyPr>
          <a:lstStyle>
            <a:lvl1pPr>
              <a:buSzPct val="100000"/>
              <a:buFont typeface="Arial"/>
              <a:buChar char="•"/>
            </a:lvl1pPr>
            <a:lvl2pPr>
              <a:buFont typeface="Arial"/>
            </a:lvl2pPr>
            <a:lvl3pPr>
              <a:buFont typeface="Arial"/>
            </a:lvl3pPr>
            <a:lvl4pPr>
              <a:buFont typeface="Arial"/>
            </a:lvl4pPr>
            <a:lvl5pPr>
              <a:buFont typeface="Arial"/>
            </a:lvl5pPr>
          </a:lstStyle>
          <a:p>
            <a:r>
              <a:t>Click to edit Master text styles</a:t>
            </a:r>
          </a:p>
          <a:p>
            <a:pPr lvl="1"/>
            <a:r>
              <a:t>Second level</a:t>
            </a:r>
          </a:p>
          <a:p>
            <a:pPr lvl="2"/>
            <a:r>
              <a:t>Third level</a:t>
            </a:r>
          </a:p>
          <a:p>
            <a:pPr lvl="3"/>
            <a:r>
              <a:t>Fourth level</a:t>
            </a:r>
          </a:p>
          <a:p>
            <a:pPr lvl="4"/>
            <a:r>
              <a:t>Fifth level</a:t>
            </a:r>
          </a:p>
        </p:txBody>
      </p:sp>
      <p:pic>
        <p:nvPicPr>
          <p:cNvPr id="195" name="image3.jpg"/>
          <p:cNvPicPr>
            <a:picLocks noChangeAspect="1"/>
          </p:cNvPicPr>
          <p:nvPr/>
        </p:nvPicPr>
        <p:blipFill>
          <a:blip r:embed="rId3">
            <a:extLst/>
          </a:blip>
          <a:stretch>
            <a:fillRect/>
          </a:stretch>
        </p:blipFill>
        <p:spPr>
          <a:xfrm>
            <a:off x="8029365" y="5862003"/>
            <a:ext cx="966217" cy="995997"/>
          </a:xfrm>
          <a:prstGeom prst="rect">
            <a:avLst/>
          </a:prstGeom>
          <a:ln w="12700">
            <a:miter lim="400000"/>
          </a:ln>
        </p:spPr>
      </p:pic>
      <p:sp>
        <p:nvSpPr>
          <p:cNvPr id="196" name="Shape 196"/>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38333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4"/>
            <a:ext cx="8229600" cy="1508127"/>
          </a:xfrm>
          <a:prstGeom prst="rect">
            <a:avLst/>
          </a:prstGeom>
        </p:spPr>
        <p:txBody>
          <a:bodyPr/>
          <a:lstStyle/>
          <a:p>
            <a:r>
              <a:rPr lang="en-US" smtClean="0"/>
              <a:t>Click to edit Master title style</a:t>
            </a:r>
            <a:endParaRPr lang="en-US"/>
          </a:p>
        </p:txBody>
      </p:sp>
      <p:sp>
        <p:nvSpPr>
          <p:cNvPr id="4" name="Text Placeholder 2"/>
          <p:cNvSpPr>
            <a:spLocks noGrp="1"/>
          </p:cNvSpPr>
          <p:nvPr>
            <p:ph idx="1"/>
          </p:nvPr>
        </p:nvSpPr>
        <p:spPr bwMode="auto">
          <a:xfrm>
            <a:off x="457200" y="1600202"/>
            <a:ext cx="8229600" cy="3899905"/>
          </a:xfrm>
          <a:prstGeom prst="rect">
            <a:avLst/>
          </a:prstGeom>
          <a:noFill/>
          <a:ln w="9525">
            <a:noFill/>
            <a:miter lim="800000"/>
            <a:headEnd/>
            <a:tailEnd/>
          </a:ln>
        </p:spPr>
        <p:txBody>
          <a:bodyPr/>
          <a:lstStyle>
            <a:lvl1pPr algn="l">
              <a:buFont typeface="Arial"/>
              <a:buChar char="•"/>
              <a:defRPr sz="3200">
                <a:solidFill>
                  <a:srgbClr val="1F497D"/>
                </a:solidFill>
              </a:defRPr>
            </a:lvl1pPr>
            <a:lvl2pPr algn="l">
              <a:buFont typeface="Arial"/>
              <a:buChar char="•"/>
              <a:defRPr sz="3200">
                <a:solidFill>
                  <a:srgbClr val="1F497D"/>
                </a:solidFill>
              </a:defRPr>
            </a:lvl2pPr>
          </a:lstStyle>
          <a:p>
            <a:pPr lvl="0"/>
            <a:r>
              <a:rPr lang="en-US" noProof="0" dirty="0"/>
              <a:t>Click to edit Master text styles</a:t>
            </a:r>
          </a:p>
          <a:p>
            <a:pPr lvl="1"/>
            <a:r>
              <a:rPr lang="en-US" noProof="0" dirty="0"/>
              <a:t>Second level</a:t>
            </a:r>
          </a:p>
          <a:p>
            <a:pPr lvl="1"/>
            <a:r>
              <a:rPr lang="en-US" noProof="0" dirty="0"/>
              <a:t>No font should be smaller than 28 pt.</a:t>
            </a:r>
          </a:p>
          <a:p>
            <a:pPr lvl="1"/>
            <a:endParaRPr lang="en-US" noProof="0" dirty="0"/>
          </a:p>
        </p:txBody>
      </p:sp>
      <p:sp>
        <p:nvSpPr>
          <p:cNvPr id="5" name="Slide Number Placeholder 4"/>
          <p:cNvSpPr>
            <a:spLocks noGrp="1"/>
          </p:cNvSpPr>
          <p:nvPr>
            <p:ph type="sldNum" sz="quarter" idx="10"/>
          </p:nvPr>
        </p:nvSpPr>
        <p:spPr>
          <a:xfrm>
            <a:off x="6278127" y="6217851"/>
            <a:ext cx="275073" cy="276999"/>
          </a:xfrm>
          <a:prstGeom prst="rect">
            <a:avLst/>
          </a:prstGeom>
        </p:spPr>
        <p:txBody>
          <a:bodyPr/>
          <a:lstStyle>
            <a:lvl1pPr>
              <a:defRPr/>
            </a:lvl1pPr>
          </a:lstStyle>
          <a:p>
            <a:pPr>
              <a:defRPr/>
            </a:pPr>
            <a:fld id="{46991637-78F2-4ABB-950F-A6BE970A770C}" type="slidenum">
              <a:rPr lang="en-US"/>
              <a:pPr>
                <a:defRPr/>
              </a:pPr>
              <a:t>‹#›</a:t>
            </a:fld>
            <a:endParaRPr lang="en-US" dirty="0"/>
          </a:p>
        </p:txBody>
      </p:sp>
    </p:spTree>
    <p:extLst>
      <p:ext uri="{BB962C8B-B14F-4D97-AF65-F5344CB8AC3E}">
        <p14:creationId xmlns:p14="http://schemas.microsoft.com/office/powerpoint/2010/main" val="42657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 PPT Cover Final.jpg"/>
          <p:cNvPicPr>
            <a:picLocks noChangeAspect="1"/>
          </p:cNvPicPr>
          <p:nvPr userDrawn="1"/>
        </p:nvPicPr>
        <p:blipFill>
          <a:blip r:embed="rId6"/>
          <a:stretch>
            <a:fillRect/>
          </a:stretch>
        </p:blipFill>
        <p:spPr>
          <a:xfrm>
            <a:off x="0" y="8683"/>
            <a:ext cx="9144000" cy="68406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Interior w-AAW.jpg"/>
          <p:cNvPicPr>
            <a:picLocks noChangeAspect="1"/>
          </p:cNvPicPr>
          <p:nvPr userDrawn="1"/>
        </p:nvPicPr>
        <p:blipFill>
          <a:blip r:embed="rId3"/>
          <a:stretch>
            <a:fillRect/>
          </a:stretch>
        </p:blipFill>
        <p:spPr>
          <a:xfrm>
            <a:off x="0" y="0"/>
            <a:ext cx="9144000" cy="990600"/>
          </a:xfrm>
          <a:prstGeom prst="rect">
            <a:avLst/>
          </a:prstGeom>
        </p:spPr>
      </p:pic>
      <p:sp>
        <p:nvSpPr>
          <p:cNvPr id="8" name="Rectangle 7"/>
          <p:cNvSpPr/>
          <p:nvPr userDrawn="1"/>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MAC.PPT.Interior w-ATN.jpg"/>
          <p:cNvPicPr>
            <a:picLocks noChangeAspect="1"/>
          </p:cNvPicPr>
          <p:nvPr userDrawn="1"/>
        </p:nvPicPr>
        <p:blipFill>
          <a:blip r:embed="rId3"/>
          <a:stretch>
            <a:fillRect/>
          </a:stretch>
        </p:blipFill>
        <p:spPr>
          <a:xfrm>
            <a:off x="0" y="0"/>
            <a:ext cx="9162288" cy="992581"/>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www.ign.com/articles/2013/07/30/heres-what-android-fragmentation-looks-lik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nau.edu/uploadedFiles/Academic/SBS/IHD/Research/Doneski-Nicol,%20AAC%20Mobile%20Technology%20Presenation%20Handou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bsnews.com/video/watch/?id=7385686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hyperlink" Target="http://atclassroom.blogspot.com/2011/02/augmentative-alternative-communication.htm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atclassroom.blogspot.com/2011/02/augmentative-alternative-communication.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atclassroom.blogspot.com/2011/02/augmentative-alternative-communication.html"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atclassroom.blogspot.com/2011/02/augmentative-alternative-communication.html"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Liz.Persaud@gatfl.gatech.edu"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3.xml"/><Relationship Id="rId5" Type="http://schemas.openxmlformats.org/officeDocument/2006/relationships/image" Target="../media/image60.jpg"/><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 Id="rId4" Type="http://schemas.openxmlformats.org/officeDocument/2006/relationships/image" Target="../media/image66.jp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mailto:krista.mullen@gatfl.gatech.edu" TargetMode="External"/><Relationship Id="rId2" Type="http://schemas.openxmlformats.org/officeDocument/2006/relationships/hyperlink" Target="mailto:ben@c4atx.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research.net/s/TFLwebinar"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research.net/s/TFLwebinar"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6.emf"/><Relationship Id="rId4" Type="http://schemas.openxmlformats.org/officeDocument/2006/relationships/image" Target="../media/image75.emf"/></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581400"/>
            <a:ext cx="5029200" cy="3231654"/>
          </a:xfrm>
          <a:prstGeom prst="rect">
            <a:avLst/>
          </a:prstGeom>
          <a:noFill/>
        </p:spPr>
        <p:txBody>
          <a:bodyPr wrap="square" rtlCol="0">
            <a:spAutoFit/>
          </a:bodyPr>
          <a:lstStyle/>
          <a:p>
            <a:pPr algn="ctr">
              <a:lnSpc>
                <a:spcPct val="150000"/>
              </a:lnSpc>
            </a:pPr>
            <a:r>
              <a:rPr lang="en-US" sz="2800" b="1" dirty="0">
                <a:solidFill>
                  <a:schemeClr val="accent1">
                    <a:lumMod val="50000"/>
                  </a:schemeClr>
                </a:solidFill>
                <a:latin typeface="Arial" panose="020B0604020202020204" pitchFamily="34" charset="0"/>
                <a:cs typeface="Arial" panose="020B0604020202020204" pitchFamily="34" charset="0"/>
              </a:rPr>
              <a:t>AAC and Mobile Computing:</a:t>
            </a:r>
            <a:br>
              <a:rPr lang="en-US" sz="2800" b="1" dirty="0">
                <a:solidFill>
                  <a:schemeClr val="accent1">
                    <a:lumMod val="50000"/>
                  </a:schemeClr>
                </a:solidFill>
                <a:latin typeface="Arial" panose="020B0604020202020204" pitchFamily="34" charset="0"/>
                <a:cs typeface="Arial" panose="020B0604020202020204" pitchFamily="34" charset="0"/>
              </a:rPr>
            </a:br>
            <a:r>
              <a:rPr lang="en-US" sz="2800" b="1" dirty="0">
                <a:solidFill>
                  <a:schemeClr val="accent1">
                    <a:lumMod val="50000"/>
                  </a:schemeClr>
                </a:solidFill>
                <a:latin typeface="Arial" panose="020B0604020202020204" pitchFamily="34" charset="0"/>
                <a:cs typeface="Arial" panose="020B0604020202020204" pitchFamily="34" charset="0"/>
              </a:rPr>
              <a:t>Apps for Communication </a:t>
            </a:r>
            <a:endParaRPr lang="en-US" sz="2800" b="1" dirty="0" smtClean="0">
              <a:solidFill>
                <a:schemeClr val="accent1">
                  <a:lumMod val="50000"/>
                </a:schemeClr>
              </a:solidFill>
              <a:latin typeface="Arial" panose="020B0604020202020204" pitchFamily="34" charset="0"/>
              <a:cs typeface="Arial" panose="020B0604020202020204" pitchFamily="34" charset="0"/>
            </a:endParaRPr>
          </a:p>
          <a:p>
            <a:pPr algn="ctr">
              <a:lnSpc>
                <a:spcPct val="150000"/>
              </a:lnSpc>
            </a:pPr>
            <a:endParaRPr lang="en-US" sz="2000" b="1" dirty="0" smtClean="0">
              <a:solidFill>
                <a:schemeClr val="accent1">
                  <a:lumMod val="50000"/>
                </a:schemeClr>
              </a:solidFill>
              <a:latin typeface="Arial" panose="020B0604020202020204" pitchFamily="34" charset="0"/>
              <a:cs typeface="Arial" panose="020B0604020202020204" pitchFamily="34" charset="0"/>
            </a:endParaRPr>
          </a:p>
          <a:p>
            <a:pPr algn="ctr">
              <a:lnSpc>
                <a:spcPct val="150000"/>
              </a:lnSpc>
            </a:pPr>
            <a:r>
              <a:rPr lang="en-US" sz="2000" dirty="0" smtClean="0">
                <a:solidFill>
                  <a:schemeClr val="accent1">
                    <a:lumMod val="50000"/>
                  </a:schemeClr>
                </a:solidFill>
              </a:rPr>
              <a:t>Krista </a:t>
            </a:r>
            <a:r>
              <a:rPr lang="en-US" sz="2000" dirty="0">
                <a:solidFill>
                  <a:schemeClr val="accent1">
                    <a:lumMod val="50000"/>
                  </a:schemeClr>
                </a:solidFill>
              </a:rPr>
              <a:t>Mullen, CCC-SLP</a:t>
            </a:r>
            <a:br>
              <a:rPr lang="en-US" sz="2000" dirty="0">
                <a:solidFill>
                  <a:schemeClr val="accent1">
                    <a:lumMod val="50000"/>
                  </a:schemeClr>
                </a:solidFill>
              </a:rPr>
            </a:br>
            <a:r>
              <a:rPr lang="en-US" sz="2000" dirty="0">
                <a:solidFill>
                  <a:schemeClr val="accent1">
                    <a:lumMod val="50000"/>
                  </a:schemeClr>
                </a:solidFill>
              </a:rPr>
              <a:t>Ben Satterfield, </a:t>
            </a:r>
            <a:r>
              <a:rPr lang="en-US" sz="2000" dirty="0" err="1">
                <a:solidFill>
                  <a:schemeClr val="accent1">
                    <a:lumMod val="50000"/>
                  </a:schemeClr>
                </a:solidFill>
              </a:rPr>
              <a:t>Ed.D</a:t>
            </a:r>
            <a:r>
              <a:rPr lang="en-US" sz="2000" dirty="0">
                <a:solidFill>
                  <a:schemeClr val="accent1">
                    <a:lumMod val="50000"/>
                  </a:schemeClr>
                </a:solidFill>
              </a:rPr>
              <a:t>.</a:t>
            </a:r>
            <a:br>
              <a:rPr lang="en-US" sz="2000" dirty="0">
                <a:solidFill>
                  <a:schemeClr val="accent1">
                    <a:lumMod val="50000"/>
                  </a:schemeClr>
                </a:solidFill>
              </a:rPr>
            </a:br>
            <a:endParaRPr lang="en-US" sz="2000" b="1" dirty="0">
              <a:solidFill>
                <a:schemeClr val="accent1">
                  <a:lumMod val="50000"/>
                </a:schemeClr>
              </a:solidFill>
              <a:latin typeface="Arial"/>
              <a:cs typeface="Arial"/>
            </a:endParaRPr>
          </a:p>
        </p:txBody>
      </p:sp>
      <p:cxnSp>
        <p:nvCxnSpPr>
          <p:cNvPr id="3" name="Straight Connector 2"/>
          <p:cNvCxnSpPr/>
          <p:nvPr/>
        </p:nvCxnSpPr>
        <p:spPr>
          <a:xfrm>
            <a:off x="5181600" y="3579812"/>
            <a:ext cx="3352800"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5181600" y="5180012"/>
            <a:ext cx="3352800"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pic>
        <p:nvPicPr>
          <p:cNvPr id="5" name="image5.jpg" descr="TFL Logo"/>
          <p:cNvPicPr>
            <a:picLocks noChangeAspect="1"/>
          </p:cNvPicPr>
          <p:nvPr/>
        </p:nvPicPr>
        <p:blipFill>
          <a:blip r:embed="rId2">
            <a:extLst/>
          </a:blip>
          <a:stretch>
            <a:fillRect/>
          </a:stretch>
        </p:blipFill>
        <p:spPr>
          <a:xfrm>
            <a:off x="609600" y="533400"/>
            <a:ext cx="1680532" cy="1732290"/>
          </a:xfrm>
          <a:prstGeom prst="rect">
            <a:avLst/>
          </a:prstGeom>
          <a:ln w="12700">
            <a:miter lim="400000"/>
          </a:ln>
        </p:spPr>
      </p:pic>
      <p:pic>
        <p:nvPicPr>
          <p:cNvPr id="7" name="Picture 6"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197226"/>
            <a:ext cx="1909132" cy="9749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457200" y="274638"/>
            <a:ext cx="8229600" cy="792163"/>
          </a:xfrm>
          <a:prstGeom prst="rect">
            <a:avLst/>
          </a:prstGeom>
        </p:spPr>
        <p:txBody>
          <a:bodyPr/>
          <a:lstStyle/>
          <a:p>
            <a:r>
              <a:t>What is Assistive Technology?</a:t>
            </a:r>
          </a:p>
        </p:txBody>
      </p:sp>
      <p:sp>
        <p:nvSpPr>
          <p:cNvPr id="375" name="Shape 375"/>
          <p:cNvSpPr>
            <a:spLocks noGrp="1"/>
          </p:cNvSpPr>
          <p:nvPr>
            <p:ph type="body" sz="half" idx="1"/>
          </p:nvPr>
        </p:nvSpPr>
        <p:spPr>
          <a:xfrm>
            <a:off x="457200" y="1600200"/>
            <a:ext cx="3962400" cy="4525963"/>
          </a:xfrm>
          <a:prstGeom prst="rect">
            <a:avLst/>
          </a:prstGeom>
        </p:spPr>
        <p:txBody>
          <a:bodyPr/>
          <a:lstStyle/>
          <a:p>
            <a:pPr>
              <a:spcBef>
                <a:spcPts val="400"/>
              </a:spcBef>
              <a:defRPr sz="2000"/>
            </a:pPr>
            <a:r>
              <a:t>Assistive Technology (AT) is any item or piece of equipment that is used to increase, maintain or improve the functional capabilities of individuals with disabilities in all aspects of life, including at school, at work, at home and in the community.</a:t>
            </a:r>
          </a:p>
          <a:p>
            <a:pPr marL="0" indent="0">
              <a:spcBef>
                <a:spcPts val="400"/>
              </a:spcBef>
              <a:buSzTx/>
              <a:buNone/>
              <a:defRPr sz="2000"/>
            </a:pPr>
            <a:r>
              <a:t> </a:t>
            </a:r>
          </a:p>
          <a:p>
            <a:pPr>
              <a:spcBef>
                <a:spcPts val="400"/>
              </a:spcBef>
              <a:defRPr sz="2000"/>
            </a:pPr>
            <a:r>
              <a:t>Assistive Technology ranges from no/low/light tech to high tech devices or equipment.</a:t>
            </a:r>
          </a:p>
        </p:txBody>
      </p:sp>
      <p:pic>
        <p:nvPicPr>
          <p:cNvPr id="376" name="image11.jpg" descr="Fingers touching a large print keyboard with yellow keys"/>
          <p:cNvPicPr>
            <a:picLocks noChangeAspect="1"/>
          </p:cNvPicPr>
          <p:nvPr/>
        </p:nvPicPr>
        <p:blipFill>
          <a:blip r:embed="rId2">
            <a:extLst/>
          </a:blip>
          <a:stretch>
            <a:fillRect/>
          </a:stretch>
        </p:blipFill>
        <p:spPr>
          <a:xfrm>
            <a:off x="4953000" y="2372032"/>
            <a:ext cx="3810000" cy="2540001"/>
          </a:xfrm>
          <a:prstGeom prst="rect">
            <a:avLst/>
          </a:prstGeom>
          <a:ln w="12700">
            <a:miter lim="400000"/>
          </a:ln>
        </p:spPr>
      </p:pic>
    </p:spTree>
    <p:extLst>
      <p:ext uri="{BB962C8B-B14F-4D97-AF65-F5344CB8AC3E}">
        <p14:creationId xmlns:p14="http://schemas.microsoft.com/office/powerpoint/2010/main" val="4673037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457200" y="274638"/>
            <a:ext cx="8229600" cy="944563"/>
          </a:xfrm>
          <a:prstGeom prst="rect">
            <a:avLst/>
          </a:prstGeom>
        </p:spPr>
        <p:txBody>
          <a:bodyPr/>
          <a:lstStyle/>
          <a:p>
            <a:r>
              <a:t>Why Assistive Technology?</a:t>
            </a:r>
          </a:p>
        </p:txBody>
      </p:sp>
      <p:sp>
        <p:nvSpPr>
          <p:cNvPr id="379" name="Shape 379"/>
          <p:cNvSpPr>
            <a:spLocks noGrp="1"/>
          </p:cNvSpPr>
          <p:nvPr>
            <p:ph type="body" sz="half" idx="1"/>
          </p:nvPr>
        </p:nvSpPr>
        <p:spPr>
          <a:xfrm>
            <a:off x="457200" y="1600200"/>
            <a:ext cx="4038600" cy="4525963"/>
          </a:xfrm>
          <a:prstGeom prst="rect">
            <a:avLst/>
          </a:prstGeom>
        </p:spPr>
        <p:txBody>
          <a:bodyPr>
            <a:normAutofit lnSpcReduction="10000"/>
          </a:bodyPr>
          <a:lstStyle/>
          <a:p>
            <a:pPr>
              <a:spcBef>
                <a:spcPts val="500"/>
              </a:spcBef>
              <a:defRPr sz="2400"/>
            </a:pPr>
            <a:r>
              <a:rPr dirty="0"/>
              <a:t>For a person without a disability, technology makes </a:t>
            </a:r>
            <a:r>
              <a:rPr lang="en-US" dirty="0" smtClean="0"/>
              <a:t>life</a:t>
            </a:r>
            <a:r>
              <a:rPr dirty="0" smtClean="0"/>
              <a:t> easier</a:t>
            </a:r>
            <a:r>
              <a:rPr lang="en-US" dirty="0"/>
              <a:t>.</a:t>
            </a:r>
            <a:endParaRPr dirty="0"/>
          </a:p>
          <a:p>
            <a:pPr>
              <a:defRPr sz="2400"/>
            </a:pPr>
            <a:endParaRPr dirty="0"/>
          </a:p>
          <a:p>
            <a:pPr>
              <a:spcBef>
                <a:spcPts val="500"/>
              </a:spcBef>
              <a:defRPr sz="2400"/>
            </a:pPr>
            <a:r>
              <a:rPr dirty="0"/>
              <a:t>For a person with a disability, technology makes </a:t>
            </a:r>
            <a:r>
              <a:rPr lang="en-US" dirty="0" smtClean="0"/>
              <a:t>life</a:t>
            </a:r>
            <a:r>
              <a:rPr dirty="0" smtClean="0"/>
              <a:t> </a:t>
            </a:r>
            <a:r>
              <a:rPr dirty="0"/>
              <a:t>possible. </a:t>
            </a:r>
          </a:p>
          <a:p>
            <a:pPr>
              <a:defRPr sz="2400"/>
            </a:pPr>
            <a:endParaRPr dirty="0"/>
          </a:p>
          <a:p>
            <a:pPr>
              <a:spcBef>
                <a:spcPts val="500"/>
              </a:spcBef>
              <a:defRPr sz="2400"/>
            </a:pPr>
            <a:r>
              <a:rPr b="1" dirty="0"/>
              <a:t>TIP: USE </a:t>
            </a:r>
            <a:r>
              <a:rPr b="1" dirty="0" smtClean="0"/>
              <a:t>AT</a:t>
            </a:r>
            <a:r>
              <a:rPr lang="en-US" b="1" dirty="0" smtClean="0"/>
              <a:t>!</a:t>
            </a:r>
            <a:r>
              <a:rPr b="1" dirty="0" smtClean="0"/>
              <a:t> </a:t>
            </a:r>
            <a:r>
              <a:rPr lang="en-US" b="1" dirty="0" smtClean="0"/>
              <a:t>We</a:t>
            </a:r>
            <a:r>
              <a:rPr b="1" dirty="0" smtClean="0"/>
              <a:t> </a:t>
            </a:r>
            <a:r>
              <a:rPr b="1" dirty="0"/>
              <a:t>have yet to meet a successful </a:t>
            </a:r>
            <a:r>
              <a:rPr lang="en-US" b="1" dirty="0" smtClean="0"/>
              <a:t>individual </a:t>
            </a:r>
            <a:r>
              <a:rPr b="1" dirty="0" smtClean="0"/>
              <a:t>who does</a:t>
            </a:r>
            <a:r>
              <a:rPr lang="en-US" b="1" dirty="0" smtClean="0"/>
              <a:t> </a:t>
            </a:r>
            <a:r>
              <a:rPr b="1" dirty="0" smtClean="0"/>
              <a:t>n</a:t>
            </a:r>
            <a:r>
              <a:rPr lang="en-US" b="1" dirty="0" smtClean="0"/>
              <a:t>o</a:t>
            </a:r>
            <a:r>
              <a:rPr b="1" dirty="0" smtClean="0"/>
              <a:t>t </a:t>
            </a:r>
            <a:r>
              <a:rPr b="1" dirty="0"/>
              <a:t>use </a:t>
            </a:r>
            <a:r>
              <a:rPr lang="en-US" b="1" dirty="0" smtClean="0"/>
              <a:t>a</a:t>
            </a:r>
            <a:r>
              <a:rPr b="1" dirty="0" smtClean="0"/>
              <a:t>ny </a:t>
            </a:r>
            <a:r>
              <a:rPr b="1" dirty="0"/>
              <a:t>AT.</a:t>
            </a:r>
          </a:p>
        </p:txBody>
      </p:sp>
      <p:pic>
        <p:nvPicPr>
          <p:cNvPr id="380" name="image12.jpg" descr="picture of greg shar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2429478"/>
            <a:ext cx="4038600" cy="2867407"/>
          </a:xfrm>
          <a:prstGeom prst="rect">
            <a:avLst/>
          </a:prstGeom>
          <a:ln w="12700">
            <a:miter lim="400000"/>
          </a:ln>
        </p:spPr>
      </p:pic>
      <p:pic>
        <p:nvPicPr>
          <p:cNvPr id="7" name="Picture 6"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15404906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Impact of Apps &amp; Tablets</a:t>
            </a:r>
            <a:br>
              <a:rPr lang="en-US" b="1" dirty="0"/>
            </a:br>
            <a:endParaRPr lang="en-US" dirty="0"/>
          </a:p>
        </p:txBody>
      </p:sp>
      <p:sp>
        <p:nvSpPr>
          <p:cNvPr id="5" name="Title 1"/>
          <p:cNvSpPr txBox="1">
            <a:spLocks/>
          </p:cNvSpPr>
          <p:nvPr/>
        </p:nvSpPr>
        <p:spPr>
          <a:xfrm>
            <a:off x="1517650" y="846138"/>
            <a:ext cx="6559550" cy="7540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p>
        </p:txBody>
      </p:sp>
      <p:sp>
        <p:nvSpPr>
          <p:cNvPr id="6" name="Content Placeholder 2"/>
          <p:cNvSpPr txBox="1">
            <a:spLocks/>
          </p:cNvSpPr>
          <p:nvPr/>
        </p:nvSpPr>
        <p:spPr>
          <a:xfrm>
            <a:off x="304800" y="1600200"/>
            <a:ext cx="8153399" cy="6858227"/>
          </a:xfrm>
          <a:prstGeom prst="rect">
            <a:avLst/>
          </a:prstGeom>
        </p:spPr>
        <p:txBody>
          <a:bodyPr/>
          <a:lst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With the introduction of Apps, we are experiencing a drastic technology evolution that is revolutionizing the field of Assistive Technology and producing positive life changing results for individuals with disabilities. </a:t>
            </a:r>
          </a:p>
          <a:p>
            <a:r>
              <a:rPr lang="en-US" sz="2400" dirty="0" smtClean="0"/>
              <a:t>Apps are assisting students by promoting more independence, increasing opportunities for inclusion, promoting depth of learning, providing equal access in educational settings and supporting smoother transitions. </a:t>
            </a:r>
          </a:p>
          <a:p>
            <a:r>
              <a:rPr lang="en-US" sz="2400" dirty="0" smtClean="0"/>
              <a:t>This session will provide participants with opportunities to explore tablets and their accessibility features as well as learn about some apps that can assist students at school.</a:t>
            </a:r>
            <a:endParaRPr lang="en-US" dirty="0"/>
          </a:p>
        </p:txBody>
      </p:sp>
      <p:pic>
        <p:nvPicPr>
          <p:cNvPr id="7" name="Picture 6" descr="Logo of the Center for Assistive Technology Excell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37643878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MicroSoft</a:t>
            </a:r>
            <a:r>
              <a:rPr lang="en-US" dirty="0" smtClean="0"/>
              <a:t> Surface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
        <p:nvSpPr>
          <p:cNvPr id="5" name="Content Placeholder 1"/>
          <p:cNvSpPr txBox="1">
            <a:spLocks/>
          </p:cNvSpPr>
          <p:nvPr/>
        </p:nvSpPr>
        <p:spPr>
          <a:xfrm>
            <a:off x="457201" y="1752600"/>
            <a:ext cx="4724400" cy="457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 typeface="Arial"/>
              <a:buChar char="•"/>
              <a:defRPr/>
            </a:pPr>
            <a:r>
              <a:rPr lang="en-US" sz="2400" dirty="0" smtClean="0"/>
              <a:t>Windows 10</a:t>
            </a:r>
          </a:p>
          <a:p>
            <a:pPr>
              <a:buFont typeface="Arial"/>
              <a:buChar char="•"/>
              <a:defRPr/>
            </a:pPr>
            <a:r>
              <a:rPr lang="en-US" sz="2400" dirty="0" smtClean="0"/>
              <a:t>Slim and has a USB port</a:t>
            </a:r>
          </a:p>
          <a:p>
            <a:pPr>
              <a:buFont typeface="Arial"/>
              <a:buChar char="•"/>
              <a:defRPr/>
            </a:pPr>
            <a:r>
              <a:rPr lang="en-US" sz="2400" dirty="0" smtClean="0"/>
              <a:t>Moveable Tiles</a:t>
            </a:r>
          </a:p>
          <a:p>
            <a:pPr>
              <a:buFont typeface="Arial"/>
              <a:buChar char="•"/>
              <a:defRPr/>
            </a:pPr>
            <a:r>
              <a:rPr lang="en-US" sz="2400" dirty="0" smtClean="0"/>
              <a:t>Built-in Accessibility</a:t>
            </a:r>
          </a:p>
          <a:p>
            <a:pPr lvl="1">
              <a:buFont typeface="Arial"/>
              <a:buChar char="–"/>
              <a:defRPr/>
            </a:pPr>
            <a:r>
              <a:rPr lang="en-US" sz="2400" dirty="0" smtClean="0"/>
              <a:t>Speech-to-text</a:t>
            </a:r>
          </a:p>
          <a:p>
            <a:pPr lvl="1">
              <a:buFont typeface="Arial"/>
              <a:buChar char="–"/>
              <a:defRPr/>
            </a:pPr>
            <a:r>
              <a:rPr lang="en-US" sz="2400" dirty="0" smtClean="0"/>
              <a:t>Narrator</a:t>
            </a:r>
          </a:p>
          <a:p>
            <a:pPr>
              <a:buFont typeface="Arial"/>
              <a:buChar char="•"/>
              <a:defRPr/>
            </a:pPr>
            <a:r>
              <a:rPr lang="en-US" sz="2400" dirty="0" smtClean="0"/>
              <a:t>Attachable keyboard/cover available</a:t>
            </a:r>
          </a:p>
          <a:p>
            <a:pPr>
              <a:buFont typeface="Arial"/>
              <a:buChar char="•"/>
              <a:defRPr/>
            </a:pPr>
            <a:r>
              <a:rPr lang="en-US" sz="2400" dirty="0" smtClean="0"/>
              <a:t>Surface pen available for writing </a:t>
            </a:r>
          </a:p>
          <a:p>
            <a:pPr>
              <a:buFont typeface="Arial"/>
              <a:buChar char="•"/>
              <a:defRPr/>
            </a:pPr>
            <a:r>
              <a:rPr lang="en-US" sz="2400" dirty="0" smtClean="0"/>
              <a:t>Able to use in regular Windows mode or tablet mode</a:t>
            </a:r>
          </a:p>
          <a:p>
            <a:pPr lvl="1">
              <a:buFont typeface="Arial"/>
              <a:buNone/>
              <a:defRPr/>
            </a:pPr>
            <a:endParaRPr lang="en-US" dirty="0" smtClean="0"/>
          </a:p>
          <a:p>
            <a:pPr>
              <a:buFont typeface="Arial"/>
              <a:buChar char="•"/>
              <a:defRPr/>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636" y="2209802"/>
            <a:ext cx="3505200" cy="2564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22231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Apple iPad</a:t>
            </a:r>
            <a:br>
              <a:rPr lang="en-US" dirty="0"/>
            </a:br>
            <a:endParaRPr lang="en-US" dirty="0"/>
          </a:p>
        </p:txBody>
      </p:sp>
      <p:pic>
        <p:nvPicPr>
          <p:cNvPr id="5" name="Picture 6" descr="Apple iPad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2650" y="1828802"/>
            <a:ext cx="2914650" cy="29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txBox="1">
            <a:spLocks/>
          </p:cNvSpPr>
          <p:nvPr/>
        </p:nvSpPr>
        <p:spPr bwMode="auto">
          <a:xfrm>
            <a:off x="3352800" y="-659760"/>
            <a:ext cx="4790846" cy="875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smtClean="0"/>
          </a:p>
        </p:txBody>
      </p:sp>
      <p:sp>
        <p:nvSpPr>
          <p:cNvPr id="7" name="Text Placeholder 7"/>
          <p:cNvSpPr txBox="1">
            <a:spLocks/>
          </p:cNvSpPr>
          <p:nvPr/>
        </p:nvSpPr>
        <p:spPr>
          <a:xfrm>
            <a:off x="1146941" y="1623291"/>
            <a:ext cx="5101459" cy="4800600"/>
          </a:xfrm>
          <a:prstGeom prst="rect">
            <a:avLst/>
          </a:prstGeom>
        </p:spPr>
        <p:txBody>
          <a:bodyPr>
            <a:noAutofit/>
          </a:bodyPr>
          <a:lst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Wingdings" pitchFamily="2" charset="2"/>
              <a:buChar char="§"/>
              <a:defRPr/>
            </a:pPr>
            <a:r>
              <a:rPr lang="en-US" sz="2000" dirty="0" smtClean="0">
                <a:ea typeface="ＭＳ Ｐゴシック" pitchFamily="34" charset="-128"/>
              </a:rPr>
              <a:t>Multi- touch screen</a:t>
            </a:r>
          </a:p>
          <a:p>
            <a:pPr defTabSz="914400">
              <a:buFont typeface="Wingdings" pitchFamily="2" charset="2"/>
              <a:buChar char="§"/>
              <a:defRPr/>
            </a:pPr>
            <a:r>
              <a:rPr lang="en-US" sz="2000" dirty="0" smtClean="0">
                <a:ea typeface="ＭＳ Ｐゴシック" pitchFamily="34" charset="-128"/>
              </a:rPr>
              <a:t>iOS operating system</a:t>
            </a:r>
          </a:p>
          <a:p>
            <a:pPr defTabSz="914400">
              <a:buFont typeface="Wingdings" pitchFamily="2" charset="2"/>
              <a:buChar char="§"/>
              <a:defRPr/>
            </a:pPr>
            <a:r>
              <a:rPr lang="en-US" sz="2000" dirty="0" smtClean="0">
                <a:ea typeface="ＭＳ Ｐゴシック" pitchFamily="34" charset="-128"/>
              </a:rPr>
              <a:t>Millions of apps</a:t>
            </a:r>
          </a:p>
          <a:p>
            <a:pPr defTabSz="914400">
              <a:buFont typeface="Wingdings" pitchFamily="2" charset="2"/>
              <a:buChar char="§"/>
              <a:defRPr/>
            </a:pPr>
            <a:r>
              <a:rPr lang="en-US" sz="2000" dirty="0" smtClean="0">
                <a:ea typeface="ＭＳ Ｐゴシック" pitchFamily="34" charset="-128"/>
              </a:rPr>
              <a:t>Internet Access</a:t>
            </a:r>
          </a:p>
          <a:p>
            <a:pPr defTabSz="914400">
              <a:buFont typeface="Wingdings" pitchFamily="2" charset="2"/>
              <a:buChar char="§"/>
              <a:defRPr/>
            </a:pPr>
            <a:r>
              <a:rPr lang="en-US" sz="2000" dirty="0" smtClean="0">
                <a:ea typeface="ＭＳ Ｐゴシック" pitchFamily="34" charset="-128"/>
              </a:rPr>
              <a:t>iTunes and App Stores</a:t>
            </a:r>
          </a:p>
          <a:p>
            <a:pPr defTabSz="914400">
              <a:buFont typeface="Wingdings" pitchFamily="2" charset="2"/>
              <a:buChar char="§"/>
              <a:defRPr/>
            </a:pPr>
            <a:r>
              <a:rPr lang="en-US" sz="2000" dirty="0" smtClean="0">
                <a:ea typeface="ＭＳ Ｐゴシック" pitchFamily="34" charset="-128"/>
              </a:rPr>
              <a:t>Videos, Books, Music, Photos</a:t>
            </a:r>
          </a:p>
          <a:p>
            <a:pPr defTabSz="914400">
              <a:buFont typeface="Wingdings" pitchFamily="2" charset="2"/>
              <a:buChar char="§"/>
              <a:defRPr/>
            </a:pPr>
            <a:r>
              <a:rPr lang="en-US" sz="2000" dirty="0" smtClean="0">
                <a:ea typeface="ＭＳ Ｐゴシック" pitchFamily="34" charset="-128"/>
              </a:rPr>
              <a:t>Accessibility options; switch access, text to speech, speech to text, high contrast, etc.</a:t>
            </a:r>
          </a:p>
          <a:p>
            <a:pPr defTabSz="914400">
              <a:buFont typeface="Wingdings" pitchFamily="2" charset="2"/>
              <a:buChar char="§"/>
              <a:defRPr/>
            </a:pPr>
            <a:r>
              <a:rPr lang="en-US" sz="2000" dirty="0" smtClean="0">
                <a:ea typeface="ＭＳ Ｐゴシック" pitchFamily="34" charset="-128"/>
              </a:rPr>
              <a:t>Front and rear facing camera</a:t>
            </a:r>
          </a:p>
          <a:p>
            <a:pPr defTabSz="914400">
              <a:buFont typeface="Wingdings" pitchFamily="2" charset="2"/>
              <a:buChar char="§"/>
              <a:defRPr/>
            </a:pPr>
            <a:r>
              <a:rPr lang="en-US" sz="2000" dirty="0" smtClean="0">
                <a:ea typeface="ＭＳ Ｐゴシック" pitchFamily="34" charset="-128"/>
              </a:rPr>
              <a:t>Available in 4 sizes: 9.7 inch iPad Air 2, 7 inch iPad mini, 12.9 inch iPad Pro, and 9.7 inch iPad Pro</a:t>
            </a:r>
          </a:p>
          <a:p>
            <a:pPr marL="0" indent="0" defTabSz="914400">
              <a:defRPr/>
            </a:pPr>
            <a:endParaRPr lang="en-US" sz="2000" dirty="0" smtClean="0">
              <a:ea typeface="ＭＳ Ｐゴシック" pitchFamily="34" charset="-128"/>
            </a:endParaRPr>
          </a:p>
          <a:p>
            <a:pPr marL="0" indent="0" defTabSz="914400">
              <a:defRPr/>
            </a:pPr>
            <a:endParaRPr lang="en-US" sz="2000" dirty="0" smtClean="0">
              <a:ea typeface="ＭＳ Ｐゴシック" pitchFamily="34" charset="-128"/>
            </a:endParaRPr>
          </a:p>
          <a:p>
            <a:pPr defTabSz="914400">
              <a:buFont typeface="Wingdings" pitchFamily="2" charset="2"/>
              <a:buChar char="§"/>
              <a:defRPr/>
            </a:pPr>
            <a:endParaRPr lang="en-US" sz="2000" dirty="0" smtClean="0">
              <a:ea typeface="ＭＳ Ｐゴシック" pitchFamily="34" charset="-128"/>
            </a:endParaRPr>
          </a:p>
          <a:p>
            <a:pPr defTabSz="914400">
              <a:buFont typeface="Wingdings" pitchFamily="2" charset="2"/>
              <a:buChar char="§"/>
              <a:defRPr/>
            </a:pPr>
            <a:endParaRPr lang="en-US" sz="2000" b="1" dirty="0" smtClean="0">
              <a:solidFill>
                <a:srgbClr val="FF0000"/>
              </a:solidFill>
              <a:ea typeface="ＭＳ Ｐゴシック" pitchFamily="34" charset="-128"/>
            </a:endParaRPr>
          </a:p>
          <a:p>
            <a:pPr defTabSz="914400">
              <a:buFont typeface="Wingdings" pitchFamily="2" charset="2"/>
              <a:buChar char="§"/>
              <a:defRPr/>
            </a:pPr>
            <a:endParaRPr lang="en-US" sz="2000" dirty="0" smtClean="0">
              <a:ea typeface="ＭＳ Ｐゴシック" pitchFamily="34" charset="-128"/>
            </a:endParaRPr>
          </a:p>
          <a:p>
            <a:pPr defTabSz="914400">
              <a:buFont typeface="Wingdings" pitchFamily="2" charset="2"/>
              <a:buChar char="§"/>
              <a:defRPr/>
            </a:pPr>
            <a:endParaRPr lang="en-US" sz="2000" dirty="0" smtClean="0">
              <a:ea typeface="ＭＳ Ｐゴシック" pitchFamily="34" charset="-128"/>
            </a:endParaRPr>
          </a:p>
        </p:txBody>
      </p:sp>
      <p:sp>
        <p:nvSpPr>
          <p:cNvPr id="8" name="TextBox 7"/>
          <p:cNvSpPr txBox="1"/>
          <p:nvPr/>
        </p:nvSpPr>
        <p:spPr>
          <a:xfrm>
            <a:off x="6880514" y="5210724"/>
            <a:ext cx="1905000" cy="369332"/>
          </a:xfrm>
          <a:prstGeom prst="rect">
            <a:avLst/>
          </a:prstGeom>
          <a:noFill/>
          <a:ln>
            <a:solidFill>
              <a:srgbClr val="002060"/>
            </a:solidFill>
          </a:ln>
        </p:spPr>
        <p:txBody>
          <a:bodyPr wrap="square" rtlCol="0">
            <a:spAutoFit/>
          </a:bodyPr>
          <a:lstStyle/>
          <a:p>
            <a:r>
              <a:rPr lang="en-US" dirty="0" smtClean="0">
                <a:latin typeface="+mn-lt"/>
              </a:rPr>
              <a:t> </a:t>
            </a:r>
            <a:endParaRPr lang="en-US" dirty="0">
              <a:latin typeface="+mn-lt"/>
            </a:endParaRPr>
          </a:p>
        </p:txBody>
      </p:sp>
      <p:pic>
        <p:nvPicPr>
          <p:cNvPr id="9" name="Picture 8"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21232816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iPad Pro – Additional Features</a:t>
            </a:r>
            <a:endParaRPr lang="en-US" dirty="0"/>
          </a:p>
        </p:txBody>
      </p:sp>
      <p:sp>
        <p:nvSpPr>
          <p:cNvPr id="3" name="Text Placeholder 2"/>
          <p:cNvSpPr>
            <a:spLocks noGrp="1"/>
          </p:cNvSpPr>
          <p:nvPr>
            <p:ph type="body" idx="1"/>
          </p:nvPr>
        </p:nvSpPr>
        <p:spPr>
          <a:xfrm>
            <a:off x="457200" y="1600200"/>
            <a:ext cx="4495800" cy="4525963"/>
          </a:xfrm>
        </p:spPr>
        <p:txBody>
          <a:bodyPr>
            <a:normAutofit fontScale="77500" lnSpcReduction="20000"/>
          </a:bodyPr>
          <a:lstStyle/>
          <a:p>
            <a:r>
              <a:rPr lang="en-US" dirty="0" smtClean="0"/>
              <a:t>4 speakers vs. 2 speakers on other models</a:t>
            </a:r>
          </a:p>
          <a:p>
            <a:r>
              <a:rPr lang="en-US" dirty="0" smtClean="0"/>
              <a:t>Smart Connector: transfer data and power between iPad and keypad with no batteries or charging required</a:t>
            </a:r>
          </a:p>
          <a:p>
            <a:r>
              <a:rPr lang="en-US" dirty="0" smtClean="0"/>
              <a:t>Apple SIM available on Wi-Fi + Cellular option – embedded sim card allows purchase of data plan from carrier partner </a:t>
            </a:r>
          </a:p>
          <a:p>
            <a:r>
              <a:rPr lang="en-US" dirty="0" smtClean="0"/>
              <a:t>Available Apple Pencil</a:t>
            </a:r>
          </a:p>
          <a:p>
            <a:pPr marL="0" indent="0">
              <a:buNone/>
            </a:pPr>
            <a:endParaRPr lang="en-US" dirty="0" smtClean="0"/>
          </a:p>
          <a:p>
            <a:endParaRPr lang="en-US" dirty="0"/>
          </a:p>
        </p:txBody>
      </p:sp>
      <p:pic>
        <p:nvPicPr>
          <p:cNvPr id="5" name="Picture 4" descr="picture of an iPad P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5000"/>
            <a:ext cx="3759729" cy="2333625"/>
          </a:xfrm>
          <a:prstGeom prst="rect">
            <a:avLst/>
          </a:prstGeom>
        </p:spPr>
      </p:pic>
      <p:pic>
        <p:nvPicPr>
          <p:cNvPr id="6" name="Picture 5"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9239801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Apple iPod Touch</a:t>
            </a:r>
            <a:br>
              <a:rPr lang="en-US" dirty="0"/>
            </a:br>
            <a:endParaRPr lang="en-US" dirty="0"/>
          </a:p>
        </p:txBody>
      </p:sp>
      <p:sp>
        <p:nvSpPr>
          <p:cNvPr id="5" name="Title 2"/>
          <p:cNvSpPr txBox="1">
            <a:spLocks/>
          </p:cNvSpPr>
          <p:nvPr/>
        </p:nvSpPr>
        <p:spPr bwMode="auto">
          <a:xfrm>
            <a:off x="454025" y="457200"/>
            <a:ext cx="8229600" cy="96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smtClean="0"/>
          </a:p>
        </p:txBody>
      </p:sp>
      <p:sp>
        <p:nvSpPr>
          <p:cNvPr id="6" name="Content Placeholder 4"/>
          <p:cNvSpPr txBox="1">
            <a:spLocks/>
          </p:cNvSpPr>
          <p:nvPr/>
        </p:nvSpPr>
        <p:spPr bwMode="auto">
          <a:xfrm>
            <a:off x="838200" y="1676400"/>
            <a:ext cx="4419599"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panose="020B0604020202020204" pitchFamily="34" charset="0"/>
              <a:buChar char="•"/>
            </a:pPr>
            <a:r>
              <a:rPr lang="en-US" sz="2400" dirty="0" smtClean="0"/>
              <a:t>iOS operating system</a:t>
            </a:r>
          </a:p>
          <a:p>
            <a:pPr defTabSz="914400">
              <a:buFont typeface="Arial" panose="020B0604020202020204" pitchFamily="34" charset="0"/>
              <a:buChar char="•"/>
            </a:pPr>
            <a:r>
              <a:rPr lang="en-US" sz="2400" dirty="0" smtClean="0"/>
              <a:t>Millions of apps</a:t>
            </a:r>
          </a:p>
          <a:p>
            <a:pPr defTabSz="914400">
              <a:buFont typeface="Arial" panose="020B0604020202020204" pitchFamily="34" charset="0"/>
              <a:buChar char="•"/>
            </a:pPr>
            <a:r>
              <a:rPr lang="en-US" sz="2400" dirty="0" smtClean="0"/>
              <a:t>Videos, Music, Books</a:t>
            </a:r>
          </a:p>
          <a:p>
            <a:pPr defTabSz="914400">
              <a:buFont typeface="Arial" panose="020B0604020202020204" pitchFamily="34" charset="0"/>
              <a:buChar char="•"/>
            </a:pPr>
            <a:r>
              <a:rPr lang="en-US" sz="2400" dirty="0" smtClean="0"/>
              <a:t>Internet Access</a:t>
            </a:r>
          </a:p>
          <a:p>
            <a:pPr defTabSz="914400">
              <a:buFont typeface="Arial" panose="020B0604020202020204" pitchFamily="34" charset="0"/>
              <a:buChar char="•"/>
            </a:pPr>
            <a:r>
              <a:rPr lang="en-US" sz="2400" dirty="0" smtClean="0"/>
              <a:t>4” display</a:t>
            </a:r>
          </a:p>
          <a:p>
            <a:pPr marL="0" lvl="0" indent="0" defTabSz="914400">
              <a:spcBef>
                <a:spcPts val="0"/>
              </a:spcBef>
              <a:buFont typeface="Arial" panose="020B0604020202020204" pitchFamily="34" charset="0"/>
              <a:buChar char="•"/>
            </a:pPr>
            <a:r>
              <a:rPr lang="en-US" sz="2400" dirty="0" smtClean="0">
                <a:solidFill>
                  <a:prstClr val="black"/>
                </a:solidFill>
              </a:rPr>
              <a:t>    Front and rear facing camera</a:t>
            </a:r>
            <a:endParaRPr lang="en-US" sz="2400" dirty="0" smtClean="0"/>
          </a:p>
          <a:p>
            <a:pPr defTabSz="914400">
              <a:buFont typeface="Arial" panose="020B0604020202020204" pitchFamily="34" charset="0"/>
              <a:buChar char="•"/>
            </a:pPr>
            <a:r>
              <a:rPr lang="en-US" sz="2400" dirty="0" smtClean="0"/>
              <a:t>Bluetooth</a:t>
            </a:r>
          </a:p>
          <a:p>
            <a:pPr defTabSz="914400">
              <a:buFont typeface="Arial" panose="020B0604020202020204" pitchFamily="34" charset="0"/>
              <a:buChar char="•"/>
            </a:pPr>
            <a:r>
              <a:rPr lang="en-US" sz="2400" dirty="0" smtClean="0"/>
              <a:t>Available in 16 GB, 32 GB, 64 GB and 128 GB</a:t>
            </a:r>
          </a:p>
          <a:p>
            <a:pPr marL="273050" indent="-273050" defTabSz="914400"/>
            <a:endParaRPr lang="en-US" sz="2400" dirty="0" smtClean="0"/>
          </a:p>
        </p:txBody>
      </p:sp>
      <p:pic>
        <p:nvPicPr>
          <p:cNvPr id="7" name="Picture 6" descr="iPod Touch"/>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0201" y="2133602"/>
            <a:ext cx="2438399" cy="3765996"/>
          </a:xfrm>
          <a:prstGeom prst="rect">
            <a:avLst/>
          </a:prstGeom>
          <a:ln>
            <a:noFill/>
          </a:ln>
          <a:effectLst>
            <a:outerShdw blurRad="292100" dist="139700" dir="2700000" algn="tl" rotWithShape="0">
              <a:srgbClr val="333333">
                <a:alpha val="65000"/>
              </a:srgbClr>
            </a:outerShdw>
          </a:effectLst>
        </p:spPr>
      </p:pic>
      <p:pic>
        <p:nvPicPr>
          <p:cNvPr id="8" name="Picture 7"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2923036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Tablets: Fragmentation</a:t>
            </a:r>
            <a:endParaRPr lang="en-US" dirty="0"/>
          </a:p>
        </p:txBody>
      </p:sp>
      <p:sp>
        <p:nvSpPr>
          <p:cNvPr id="3" name="Text Placeholder 2"/>
          <p:cNvSpPr>
            <a:spLocks noGrp="1"/>
          </p:cNvSpPr>
          <p:nvPr>
            <p:ph type="body" idx="1"/>
          </p:nvPr>
        </p:nvSpPr>
        <p:spPr>
          <a:xfrm>
            <a:off x="152400" y="1600200"/>
            <a:ext cx="8534400" cy="4525963"/>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pic>
        <p:nvPicPr>
          <p:cNvPr id="5" name="Picture 4" descr="image showing the fragmentation of the market among manufacturers of Android tablets"/>
          <p:cNvPicPr/>
          <p:nvPr/>
        </p:nvPicPr>
        <p:blipFill>
          <a:blip r:embed="rId3"/>
          <a:stretch>
            <a:fillRect/>
          </a:stretch>
        </p:blipFill>
        <p:spPr>
          <a:xfrm>
            <a:off x="457200" y="1711325"/>
            <a:ext cx="8534400" cy="4414838"/>
          </a:xfrm>
          <a:prstGeom prst="rect">
            <a:avLst/>
          </a:prstGeom>
        </p:spPr>
      </p:pic>
      <p:sp>
        <p:nvSpPr>
          <p:cNvPr id="6" name="Rectangle 5"/>
          <p:cNvSpPr/>
          <p:nvPr/>
        </p:nvSpPr>
        <p:spPr>
          <a:xfrm>
            <a:off x="304801" y="5943600"/>
            <a:ext cx="4680046"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2012: 3,997 </a:t>
            </a:r>
          </a:p>
          <a:p>
            <a:pPr algn="ctr"/>
            <a:r>
              <a:rPr lang="en-US" dirty="0" smtClean="0"/>
              <a:t>Different Android Devices</a:t>
            </a:r>
            <a:endParaRPr lang="en-US" dirty="0"/>
          </a:p>
        </p:txBody>
      </p:sp>
      <p:sp>
        <p:nvSpPr>
          <p:cNvPr id="7" name="Rectangle 6"/>
          <p:cNvSpPr/>
          <p:nvPr/>
        </p:nvSpPr>
        <p:spPr>
          <a:xfrm>
            <a:off x="5181600" y="5957247"/>
            <a:ext cx="3962400" cy="593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2013: 11,868</a:t>
            </a:r>
          </a:p>
          <a:p>
            <a:pPr algn="ctr"/>
            <a:r>
              <a:rPr lang="en-US" dirty="0" smtClean="0"/>
              <a:t>Different Android Devices</a:t>
            </a:r>
            <a:endParaRPr lang="en-US" dirty="0"/>
          </a:p>
        </p:txBody>
      </p:sp>
      <p:sp>
        <p:nvSpPr>
          <p:cNvPr id="8" name="TextBox 7"/>
          <p:cNvSpPr txBox="1"/>
          <p:nvPr/>
        </p:nvSpPr>
        <p:spPr>
          <a:xfrm>
            <a:off x="609600" y="6553200"/>
            <a:ext cx="7924800" cy="523220"/>
          </a:xfrm>
          <a:prstGeom prst="rect">
            <a:avLst/>
          </a:prstGeom>
          <a:noFill/>
        </p:spPr>
        <p:txBody>
          <a:bodyPr wrap="square" rtlCol="0">
            <a:spAutoFit/>
          </a:bodyPr>
          <a:lstStyle/>
          <a:p>
            <a:r>
              <a:rPr lang="en-US" sz="1400" dirty="0"/>
              <a:t>July 30, </a:t>
            </a:r>
            <a:r>
              <a:rPr lang="en-US" sz="1400" dirty="0" smtClean="0"/>
              <a:t>2013    </a:t>
            </a:r>
            <a:r>
              <a:rPr lang="en-US" sz="1400" u="sng" dirty="0" smtClean="0">
                <a:hlinkClick r:id="rId4"/>
              </a:rPr>
              <a:t>http</a:t>
            </a:r>
            <a:r>
              <a:rPr lang="en-US" sz="1400" u="sng" dirty="0">
                <a:hlinkClick r:id="rId4"/>
              </a:rPr>
              <a:t>://www.ign.com/articles/2013/07/30/heres-what-android-fragmentation-looks-like</a:t>
            </a:r>
            <a:endParaRPr lang="en-US" sz="1400" dirty="0"/>
          </a:p>
          <a:p>
            <a:endParaRPr lang="en-US" sz="1400" dirty="0"/>
          </a:p>
        </p:txBody>
      </p:sp>
    </p:spTree>
    <p:extLst>
      <p:ext uri="{BB962C8B-B14F-4D97-AF65-F5344CB8AC3E}">
        <p14:creationId xmlns:p14="http://schemas.microsoft.com/office/powerpoint/2010/main" val="9239801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t>
            </a:r>
            <a:r>
              <a:rPr lang="en-US" dirty="0" smtClean="0"/>
              <a:t>OS Version </a:t>
            </a:r>
            <a:r>
              <a:rPr lang="en-US" dirty="0"/>
              <a:t>History</a:t>
            </a:r>
          </a:p>
        </p:txBody>
      </p:sp>
      <p:sp>
        <p:nvSpPr>
          <p:cNvPr id="3" name="Text Placeholder 2"/>
          <p:cNvSpPr>
            <a:spLocks noGrp="1"/>
          </p:cNvSpPr>
          <p:nvPr>
            <p:ph type="body" idx="1"/>
          </p:nvPr>
        </p:nvSpPr>
        <p:spPr/>
        <p:txBody>
          <a:bodyPr>
            <a:normAutofit fontScale="92500" lnSpcReduction="10000"/>
          </a:bodyPr>
          <a:lstStyle/>
          <a:p>
            <a:r>
              <a:rPr lang="en-US" dirty="0"/>
              <a:t>Android 1.5  Cupcake</a:t>
            </a:r>
          </a:p>
          <a:p>
            <a:r>
              <a:rPr lang="en-US" dirty="0" smtClean="0"/>
              <a:t>Android </a:t>
            </a:r>
            <a:r>
              <a:rPr lang="en-US" dirty="0"/>
              <a:t>2.3  Gingerbread</a:t>
            </a:r>
          </a:p>
          <a:p>
            <a:r>
              <a:rPr lang="en-US" dirty="0" smtClean="0"/>
              <a:t>Android </a:t>
            </a:r>
            <a:r>
              <a:rPr lang="en-US" dirty="0"/>
              <a:t>4.0  Ice Cream 				 			   Sandwich</a:t>
            </a:r>
          </a:p>
          <a:p>
            <a:r>
              <a:rPr lang="en-US" dirty="0"/>
              <a:t>Android 4.1  Jelly Bean</a:t>
            </a:r>
          </a:p>
          <a:p>
            <a:r>
              <a:rPr lang="en-US" dirty="0"/>
              <a:t>Android </a:t>
            </a:r>
            <a:r>
              <a:rPr lang="en-US" dirty="0" smtClean="0"/>
              <a:t>4.4  Kit Kat</a:t>
            </a:r>
          </a:p>
          <a:p>
            <a:r>
              <a:rPr lang="en-US" dirty="0"/>
              <a:t>Android </a:t>
            </a:r>
            <a:r>
              <a:rPr lang="en-US" dirty="0" smtClean="0"/>
              <a:t>5.0 Lollipop</a:t>
            </a:r>
          </a:p>
          <a:p>
            <a:r>
              <a:rPr lang="en-US" dirty="0"/>
              <a:t>Android </a:t>
            </a:r>
            <a:r>
              <a:rPr lang="en-US" dirty="0" smtClean="0"/>
              <a:t>6.0 Marshmallow</a:t>
            </a:r>
          </a:p>
          <a:p>
            <a:r>
              <a:rPr lang="en-US" dirty="0" smtClean="0"/>
              <a:t>Android 7.0 Nougat</a:t>
            </a:r>
          </a:p>
          <a:p>
            <a:endParaRPr lang="en-US" dirty="0"/>
          </a:p>
          <a:p>
            <a:endParaRPr lang="en-US" dirty="0"/>
          </a:p>
        </p:txBody>
      </p:sp>
      <p:pic>
        <p:nvPicPr>
          <p:cNvPr id="1026" name="Picture 2" descr="picture of mascots of Android operating systems: cupcake, ice cream sandwich and ginger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400446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9239801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Motorola XOOM </a:t>
            </a:r>
          </a:p>
        </p:txBody>
      </p:sp>
      <p:sp>
        <p:nvSpPr>
          <p:cNvPr id="3" name="Text Placeholder 2"/>
          <p:cNvSpPr>
            <a:spLocks noGrp="1"/>
          </p:cNvSpPr>
          <p:nvPr>
            <p:ph type="body" idx="1"/>
          </p:nvPr>
        </p:nvSpPr>
        <p:spPr>
          <a:xfrm>
            <a:off x="3962400" y="1668039"/>
            <a:ext cx="4724400" cy="4525963"/>
          </a:xfrm>
        </p:spPr>
        <p:txBody>
          <a:bodyPr>
            <a:normAutofit/>
          </a:bodyPr>
          <a:lstStyle/>
          <a:p>
            <a:pPr>
              <a:buFont typeface="Wingdings" pitchFamily="2" charset="2"/>
              <a:buChar char="§"/>
            </a:pPr>
            <a:r>
              <a:rPr lang="en-US" dirty="0"/>
              <a:t>Android System</a:t>
            </a:r>
          </a:p>
          <a:p>
            <a:pPr>
              <a:buFont typeface="Wingdings" pitchFamily="2" charset="2"/>
              <a:buChar char="§"/>
            </a:pPr>
            <a:r>
              <a:rPr lang="en-US" dirty="0"/>
              <a:t>Must download accessibility features</a:t>
            </a:r>
          </a:p>
          <a:p>
            <a:pPr>
              <a:buFont typeface="Wingdings" pitchFamily="2" charset="2"/>
              <a:buChar char="§"/>
            </a:pPr>
            <a:r>
              <a:rPr lang="en-US" dirty="0"/>
              <a:t>Compatible with Flash</a:t>
            </a:r>
          </a:p>
          <a:p>
            <a:pPr>
              <a:buFont typeface="Wingdings" pitchFamily="2" charset="2"/>
              <a:buChar char="§"/>
            </a:pPr>
            <a:r>
              <a:rPr lang="en-US" dirty="0"/>
              <a:t>Camera</a:t>
            </a:r>
          </a:p>
          <a:p>
            <a:pPr>
              <a:buFont typeface="Wingdings" pitchFamily="2" charset="2"/>
              <a:buChar char="§"/>
            </a:pPr>
            <a:r>
              <a:rPr lang="en-US" dirty="0"/>
              <a:t>Wi-Fi</a:t>
            </a:r>
          </a:p>
          <a:p>
            <a:pPr>
              <a:buFont typeface="Wingdings" pitchFamily="2" charset="2"/>
              <a:buChar char="§"/>
            </a:pPr>
            <a:r>
              <a:rPr lang="en-US" dirty="0"/>
              <a:t>Uses micro SIM card for external storage</a:t>
            </a:r>
          </a:p>
          <a:p>
            <a:pPr marL="0" indent="0">
              <a:buNone/>
            </a:pPr>
            <a:endParaRPr lang="en-US" dirty="0"/>
          </a:p>
          <a:p>
            <a:endParaRPr lang="en-US" dirty="0"/>
          </a:p>
        </p:txBody>
      </p:sp>
      <p:pic>
        <p:nvPicPr>
          <p:cNvPr id="5" name="Picture 2" descr="Picture of Motorola Zoom tablet"/>
          <p:cNvPicPr>
            <a:picLocks noChangeAspect="1" noChangeArrowheads="1"/>
          </p:cNvPicPr>
          <p:nvPr/>
        </p:nvPicPr>
        <p:blipFill>
          <a:blip r:embed="rId2"/>
          <a:srcRect/>
          <a:stretch>
            <a:fillRect/>
          </a:stretch>
        </p:blipFill>
        <p:spPr bwMode="auto">
          <a:xfrm>
            <a:off x="304800" y="2286000"/>
            <a:ext cx="3116262" cy="289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2923036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p:txBody>
          <a:bodyPr/>
          <a:lstStyle/>
          <a:p>
            <a:r>
              <a:rPr lang="en-US" dirty="0" smtClean="0"/>
              <a:t>Agenda</a:t>
            </a:r>
            <a:endParaRPr lang="en-US" dirty="0"/>
          </a:p>
        </p:txBody>
      </p:sp>
      <p:sp>
        <p:nvSpPr>
          <p:cNvPr id="349" name="Shape 349"/>
          <p:cNvSpPr>
            <a:spLocks noGrp="1"/>
          </p:cNvSpPr>
          <p:nvPr>
            <p:ph type="body" idx="1"/>
          </p:nvPr>
        </p:nvSpPr>
        <p:spPr>
          <a:xfrm>
            <a:off x="152400" y="1371600"/>
            <a:ext cx="8763000" cy="4953000"/>
          </a:xfrm>
        </p:spPr>
        <p:txBody>
          <a:bodyPr>
            <a:normAutofit lnSpcReduction="10000"/>
          </a:bodyPr>
          <a:lstStyle/>
          <a:p>
            <a:r>
              <a:rPr lang="en-US" dirty="0" smtClean="0"/>
              <a:t>Overview of Georgia Tools </a:t>
            </a:r>
            <a:r>
              <a:rPr lang="en-US" dirty="0"/>
              <a:t>for Life </a:t>
            </a:r>
            <a:endParaRPr lang="en-US" dirty="0" smtClean="0"/>
          </a:p>
          <a:p>
            <a:r>
              <a:rPr lang="en-US" dirty="0" smtClean="0"/>
              <a:t>Understanding </a:t>
            </a:r>
            <a:r>
              <a:rPr lang="en-US" dirty="0"/>
              <a:t>the Difference between Android &amp; </a:t>
            </a:r>
            <a:r>
              <a:rPr lang="en-US" dirty="0" smtClean="0"/>
              <a:t>Apple &amp; Surface as platforms</a:t>
            </a:r>
            <a:endParaRPr lang="en-US" dirty="0"/>
          </a:p>
          <a:p>
            <a:r>
              <a:rPr lang="en-US" dirty="0" smtClean="0"/>
              <a:t>What is AAC? </a:t>
            </a:r>
          </a:p>
          <a:p>
            <a:r>
              <a:rPr lang="en-US" dirty="0" smtClean="0"/>
              <a:t>How is communication in 21</a:t>
            </a:r>
            <a:r>
              <a:rPr lang="en-US" baseline="30000" dirty="0" smtClean="0"/>
              <a:t>st</a:t>
            </a:r>
            <a:r>
              <a:rPr lang="en-US" dirty="0" smtClean="0"/>
              <a:t> Century changing?</a:t>
            </a:r>
          </a:p>
          <a:p>
            <a:r>
              <a:rPr lang="en-US" dirty="0" smtClean="0"/>
              <a:t>Tools: for finding, exploring apps</a:t>
            </a:r>
          </a:p>
          <a:p>
            <a:r>
              <a:rPr lang="en-US" dirty="0" smtClean="0"/>
              <a:t>Exploring </a:t>
            </a:r>
            <a:r>
              <a:rPr lang="en-US" dirty="0"/>
              <a:t>a Few of Tools for Life Favorite Apps for AAC</a:t>
            </a:r>
          </a:p>
          <a:p>
            <a:r>
              <a:rPr lang="en-US" dirty="0" smtClean="0"/>
              <a:t>BONUS: Evaluating </a:t>
            </a:r>
            <a:r>
              <a:rPr lang="en-US" dirty="0"/>
              <a:t>&amp; Choosing Appropriate Apps</a:t>
            </a:r>
          </a:p>
        </p:txBody>
      </p:sp>
      <p:pic>
        <p:nvPicPr>
          <p:cNvPr id="5" name="Picture 4" descr="Logo of the Center for Assistive Technology Excell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401976406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Kindle Fire</a:t>
            </a:r>
            <a:br>
              <a:rPr lang="en-US" b="1" dirty="0"/>
            </a:br>
            <a:endParaRPr lang="en-US" dirty="0"/>
          </a:p>
        </p:txBody>
      </p:sp>
      <p:sp>
        <p:nvSpPr>
          <p:cNvPr id="5" name="Content Placeholder 2"/>
          <p:cNvSpPr>
            <a:spLocks noGrp="1"/>
          </p:cNvSpPr>
          <p:nvPr>
            <p:ph type="body" idx="1"/>
          </p:nvPr>
        </p:nvSpPr>
        <p:spPr/>
        <p:txBody>
          <a:bodyPr/>
          <a:lstStyle/>
          <a:p>
            <a:r>
              <a:rPr lang="en-US" sz="2400" dirty="0" smtClean="0"/>
              <a:t>Kindle fire 7  (3</a:t>
            </a:r>
            <a:r>
              <a:rPr lang="en-US" sz="2400" baseline="30000" dirty="0" smtClean="0"/>
              <a:t>rd</a:t>
            </a:r>
            <a:r>
              <a:rPr lang="en-US" sz="2400" dirty="0" smtClean="0"/>
              <a:t> Gen.)</a:t>
            </a:r>
          </a:p>
          <a:p>
            <a:r>
              <a:rPr lang="en-US" sz="2400" dirty="0" smtClean="0"/>
              <a:t>Proprietary version of Android</a:t>
            </a:r>
          </a:p>
          <a:p>
            <a:r>
              <a:rPr lang="en-US" sz="2400" dirty="0" smtClean="0"/>
              <a:t>Amazon Kindle store for apps</a:t>
            </a:r>
          </a:p>
          <a:p>
            <a:r>
              <a:rPr lang="en-US" sz="2400" dirty="0" smtClean="0"/>
              <a:t>7 in (1024 X 600)</a:t>
            </a:r>
          </a:p>
          <a:p>
            <a:r>
              <a:rPr lang="en-US" sz="2400" dirty="0" smtClean="0"/>
              <a:t>Hi-Res display</a:t>
            </a:r>
          </a:p>
          <a:p>
            <a:r>
              <a:rPr lang="en-US" sz="2400" dirty="0" smtClean="0"/>
              <a:t>Dual speakers w/ Dolby Digital Plus</a:t>
            </a:r>
          </a:p>
          <a:p>
            <a:r>
              <a:rPr lang="en-US" sz="2400" dirty="0" smtClean="0"/>
              <a:t>Up to 8 hrs. battery life</a:t>
            </a:r>
          </a:p>
          <a:p>
            <a:r>
              <a:rPr lang="en-US" sz="2400" dirty="0" smtClean="0"/>
              <a:t>Starts at $50</a:t>
            </a:r>
            <a:endParaRPr lang="en-US" sz="2400" dirty="0"/>
          </a:p>
        </p:txBody>
      </p:sp>
      <p:pic>
        <p:nvPicPr>
          <p:cNvPr id="6" name="Content Placeholder 7" descr="Kindle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52601"/>
            <a:ext cx="3372340" cy="3962399"/>
          </a:xfrm>
          <a:prstGeom prst="rect">
            <a:avLst/>
          </a:prstGeom>
        </p:spPr>
      </p:pic>
      <p:pic>
        <p:nvPicPr>
          <p:cNvPr id="7" name="Picture 6" descr="Logo of the Center for Assistive Technology Excell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338203295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Tab A</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Screen size: 10.1" x 6.11”</a:t>
            </a:r>
          </a:p>
          <a:p>
            <a:r>
              <a:rPr lang="en-US" dirty="0" smtClean="0"/>
              <a:t>Marshmallow 6.0 OS</a:t>
            </a:r>
            <a:endParaRPr lang="en-US" dirty="0"/>
          </a:p>
          <a:p>
            <a:r>
              <a:rPr lang="en-US" dirty="0" smtClean="0"/>
              <a:t>Up to 13 hours /chg.</a:t>
            </a:r>
            <a:endParaRPr lang="en-US" dirty="0"/>
          </a:p>
          <a:p>
            <a:r>
              <a:rPr lang="en-US" dirty="0" err="1" smtClean="0"/>
              <a:t>Octa</a:t>
            </a:r>
            <a:r>
              <a:rPr lang="en-US" dirty="0" smtClean="0"/>
              <a:t>-Core </a:t>
            </a:r>
            <a:r>
              <a:rPr lang="en-US" dirty="0"/>
              <a:t>Processor. </a:t>
            </a:r>
          </a:p>
          <a:p>
            <a:r>
              <a:rPr lang="en-US" dirty="0" smtClean="0"/>
              <a:t>32GB</a:t>
            </a:r>
            <a:r>
              <a:rPr lang="en-US" baseline="30000" dirty="0"/>
              <a:t>†</a:t>
            </a:r>
            <a:r>
              <a:rPr lang="en-US" dirty="0"/>
              <a:t> plus </a:t>
            </a:r>
            <a:r>
              <a:rPr lang="en-US" dirty="0" smtClean="0"/>
              <a:t>up to 200GB </a:t>
            </a:r>
          </a:p>
          <a:p>
            <a:pPr lvl="1"/>
            <a:r>
              <a:rPr lang="en-US" dirty="0" smtClean="0"/>
              <a:t>with microSD</a:t>
            </a:r>
            <a:r>
              <a:rPr lang="en-US" baseline="30000" dirty="0"/>
              <a:t>™</a:t>
            </a:r>
            <a:r>
              <a:rPr lang="en-US" dirty="0"/>
              <a:t> card</a:t>
            </a:r>
            <a:r>
              <a:rPr lang="en-US" dirty="0" smtClean="0"/>
              <a:t>.</a:t>
            </a:r>
            <a:r>
              <a:rPr lang="en-US" baseline="30000" dirty="0" smtClean="0"/>
              <a:t> </a:t>
            </a:r>
            <a:endParaRPr lang="en-US" dirty="0"/>
          </a:p>
          <a:p>
            <a:r>
              <a:rPr lang="en-US" dirty="0" smtClean="0"/>
              <a:t>Quick Connect</a:t>
            </a:r>
            <a:r>
              <a:rPr lang="en-US" baseline="30000" dirty="0"/>
              <a:t> </a:t>
            </a:r>
            <a:r>
              <a:rPr lang="en-US" baseline="30000" dirty="0" smtClean="0"/>
              <a:t>&amp;</a:t>
            </a:r>
            <a:r>
              <a:rPr lang="en-US" dirty="0" smtClean="0"/>
              <a:t> SideSync</a:t>
            </a:r>
            <a:r>
              <a:rPr lang="en-US" baseline="30000" dirty="0" smtClean="0"/>
              <a:t> </a:t>
            </a:r>
            <a:r>
              <a:rPr lang="en-US" dirty="0" smtClean="0"/>
              <a:t> </a:t>
            </a:r>
            <a:endParaRPr lang="en-US" dirty="0"/>
          </a:p>
          <a:p>
            <a:r>
              <a:rPr lang="en-US" dirty="0" smtClean="0"/>
              <a:t>0.32</a:t>
            </a:r>
            <a:r>
              <a:rPr lang="en-US" dirty="0"/>
              <a:t>" Thin</a:t>
            </a:r>
            <a:r>
              <a:rPr lang="en-US" dirty="0" smtClean="0"/>
              <a:t>;</a:t>
            </a:r>
          </a:p>
          <a:p>
            <a:r>
              <a:rPr lang="en-US" dirty="0"/>
              <a:t>weighs </a:t>
            </a:r>
            <a:r>
              <a:rPr lang="en-US" dirty="0" smtClean="0"/>
              <a:t>1.16lbs</a:t>
            </a:r>
          </a:p>
          <a:p>
            <a:r>
              <a:rPr lang="en-US" dirty="0" smtClean="0"/>
              <a:t>Starts at $299</a:t>
            </a:r>
          </a:p>
          <a:p>
            <a:endParaRPr lang="en-US" dirty="0"/>
          </a:p>
        </p:txBody>
      </p:sp>
      <p:pic>
        <p:nvPicPr>
          <p:cNvPr id="5" name="Picture 4" descr="Images of Samsung Galaxy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71625"/>
            <a:ext cx="3308174" cy="2952750"/>
          </a:xfrm>
          <a:prstGeom prst="rect">
            <a:avLst/>
          </a:prstGeom>
        </p:spPr>
      </p:pic>
      <p:pic>
        <p:nvPicPr>
          <p:cNvPr id="6" name="Picture 5" descr="Logo of the Center for Assistive Technology Excell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39390721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Refurbished Tablets</a:t>
            </a:r>
            <a:br>
              <a:rPr lang="en-US" dirty="0"/>
            </a:br>
            <a:r>
              <a:rPr lang="en-US" dirty="0"/>
              <a:t/>
            </a:r>
            <a:br>
              <a:rPr lang="en-US" dirty="0"/>
            </a:br>
            <a:endParaRPr lang="en-US" dirty="0"/>
          </a:p>
        </p:txBody>
      </p:sp>
      <p:sp>
        <p:nvSpPr>
          <p:cNvPr id="5" name="Title 1"/>
          <p:cNvSpPr txBox="1">
            <a:spLocks/>
          </p:cNvSpPr>
          <p:nvPr/>
        </p:nvSpPr>
        <p:spPr bwMode="auto">
          <a:xfrm>
            <a:off x="-304800" y="-639761"/>
            <a:ext cx="8229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sz="3600" dirty="0" smtClean="0"/>
          </a:p>
        </p:txBody>
      </p:sp>
      <p:sp>
        <p:nvSpPr>
          <p:cNvPr id="6" name="Content Placeholder 4"/>
          <p:cNvSpPr txBox="1">
            <a:spLocks/>
          </p:cNvSpPr>
          <p:nvPr/>
        </p:nvSpPr>
        <p:spPr>
          <a:xfrm>
            <a:off x="438150" y="1575664"/>
            <a:ext cx="5983290" cy="4618338"/>
          </a:xfrm>
          <a:prstGeom prst="rect">
            <a:avLst/>
          </a:prstGeom>
          <a:extLst>
            <a:ext uri="{C572A759-6A51-4108-AA02-DFA0A04FC94B}">
              <ma14:wrappingTextBoxFlag xmlns="" xmlns:ma14="http://schemas.microsoft.com/office/mac/drawingml/2011/main" val="1"/>
            </a:ext>
          </a:extLst>
        </p:spPr>
        <p:txBody>
          <a:bodyPr>
            <a:normAutofit lnSpcReduction="1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smtClean="0"/>
              <a:t>If you do not need the latest and greatest consider an older models for a discount</a:t>
            </a:r>
          </a:p>
          <a:p>
            <a:pPr>
              <a:defRPr/>
            </a:pPr>
            <a:r>
              <a:rPr lang="en-US" sz="2800" dirty="0" smtClean="0"/>
              <a:t>Want to make sure that refurbish tablets have been certified</a:t>
            </a:r>
          </a:p>
          <a:p>
            <a:pPr>
              <a:defRPr/>
            </a:pPr>
            <a:r>
              <a:rPr lang="en-US" sz="2800" dirty="0" smtClean="0"/>
              <a:t>Look for at least 1 year warranty</a:t>
            </a:r>
          </a:p>
          <a:p>
            <a:pPr>
              <a:defRPr/>
            </a:pPr>
            <a:r>
              <a:rPr lang="en-US" sz="2800" dirty="0" smtClean="0"/>
              <a:t>Many places now sell</a:t>
            </a:r>
          </a:p>
          <a:p>
            <a:pPr lvl="1">
              <a:defRPr/>
            </a:pPr>
            <a:r>
              <a:rPr lang="en-US" sz="2400" dirty="0" smtClean="0"/>
              <a:t>Apple</a:t>
            </a:r>
          </a:p>
          <a:p>
            <a:pPr lvl="1">
              <a:defRPr/>
            </a:pPr>
            <a:r>
              <a:rPr lang="en-US" sz="2400" dirty="0" smtClean="0"/>
              <a:t>BestBuy</a:t>
            </a:r>
          </a:p>
          <a:p>
            <a:pPr lvl="1">
              <a:defRPr/>
            </a:pPr>
            <a:r>
              <a:rPr lang="en-US" sz="2400" dirty="0" smtClean="0"/>
              <a:t>Amazon </a:t>
            </a:r>
          </a:p>
          <a:p>
            <a:pPr marL="0" indent="0">
              <a:buFont typeface="Arial" pitchFamily="34" charset="0"/>
              <a:buNone/>
              <a:defRPr/>
            </a:pPr>
            <a:endParaRPr lang="en-US" sz="2800" dirty="0" smtClean="0"/>
          </a:p>
          <a:p>
            <a:pPr marL="0" indent="0">
              <a:buFont typeface="Arial" pitchFamily="34" charset="0"/>
              <a:buNone/>
              <a:defRPr/>
            </a:pPr>
            <a:endParaRPr lang="en-US" sz="2800" dirty="0" smtClean="0"/>
          </a:p>
          <a:p>
            <a:pPr marL="457200" lvl="1" indent="0">
              <a:buFont typeface="Arial" pitchFamily="34" charset="0"/>
              <a:buNone/>
              <a:defRPr/>
            </a:pPr>
            <a:endParaRPr lang="en-US" sz="2400" dirty="0" smtClean="0"/>
          </a:p>
        </p:txBody>
      </p:sp>
      <p:pic>
        <p:nvPicPr>
          <p:cNvPr id="7" name="Picture 6" descr="image of piggy bank with dollar bills sticking ou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1440" y="1905000"/>
            <a:ext cx="2308954" cy="3159211"/>
          </a:xfrm>
          <a:prstGeom prst="rect">
            <a:avLst/>
          </a:prstGeom>
          <a:ln>
            <a:noFill/>
          </a:ln>
          <a:effectLst>
            <a:outerShdw blurRad="292100" dist="139700" dir="2700000" algn="tl" rotWithShape="0">
              <a:srgbClr val="333333">
                <a:alpha val="65000"/>
              </a:srgbClr>
            </a:outerShdw>
          </a:effectLst>
        </p:spPr>
      </p:pic>
      <p:pic>
        <p:nvPicPr>
          <p:cNvPr id="8" name="Picture 7"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92398010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609600" y="381000"/>
            <a:ext cx="8153400" cy="1143000"/>
          </a:xfrm>
        </p:spPr>
        <p:txBody>
          <a:bodyPr/>
          <a:lstStyle/>
          <a:p>
            <a:pPr eaLnBrk="1" hangingPunct="1"/>
            <a:r>
              <a:rPr lang="en-US" smtClean="0">
                <a:latin typeface="Arial" pitchFamily="34" charset="0"/>
                <a:ea typeface="ＭＳ Ｐゴシック" pitchFamily="34" charset="-128"/>
              </a:rPr>
              <a:t>What Is AAC?</a:t>
            </a:r>
          </a:p>
        </p:txBody>
      </p:sp>
      <p:sp>
        <p:nvSpPr>
          <p:cNvPr id="13315" name="Rectangle 6"/>
          <p:cNvSpPr>
            <a:spLocks noGrp="1" noChangeArrowheads="1"/>
          </p:cNvSpPr>
          <p:nvPr>
            <p:ph type="body" idx="1"/>
          </p:nvPr>
        </p:nvSpPr>
        <p:spPr>
          <a:xfrm>
            <a:off x="945931" y="1600200"/>
            <a:ext cx="8121869" cy="4572000"/>
          </a:xfrm>
          <a:noFill/>
        </p:spPr>
        <p:txBody>
          <a:bodyPr>
            <a:normAutofit fontScale="92500"/>
          </a:bodyPr>
          <a:lstStyle/>
          <a:p>
            <a:pPr eaLnBrk="1" hangingPunct="1"/>
            <a:r>
              <a:rPr lang="en-US" sz="2800" dirty="0" smtClean="0">
                <a:latin typeface="Arial" pitchFamily="34" charset="0"/>
                <a:ea typeface="ＭＳ Ｐゴシック" pitchFamily="34" charset="-128"/>
              </a:rPr>
              <a:t>Augmentative &amp; Alternative Communication (AAC)</a:t>
            </a:r>
          </a:p>
          <a:p>
            <a:pPr lvl="1" eaLnBrk="1" hangingPunct="1"/>
            <a:r>
              <a:rPr lang="en-US" sz="2400" dirty="0" smtClean="0">
                <a:latin typeface="Arial" pitchFamily="34" charset="0"/>
                <a:ea typeface="ＭＳ Ｐゴシック" pitchFamily="34" charset="-128"/>
              </a:rPr>
              <a:t>ASHA describes AAC as an area of clinical practice that attempts to compensate (either temporarily or permanently) for the impairment and disability patterns of individuals with severe expressive communication disorders including speech-language and writing.</a:t>
            </a:r>
          </a:p>
          <a:p>
            <a:pPr lvl="1" eaLnBrk="1" hangingPunct="1"/>
            <a:endParaRPr lang="en-US" sz="400" dirty="0" smtClean="0">
              <a:latin typeface="Arial" pitchFamily="34" charset="0"/>
              <a:ea typeface="ＭＳ Ｐゴシック" pitchFamily="34" charset="-128"/>
            </a:endParaRPr>
          </a:p>
          <a:p>
            <a:pPr lvl="1" eaLnBrk="1" hangingPunct="1"/>
            <a:r>
              <a:rPr lang="en-US" sz="2400" dirty="0" smtClean="0">
                <a:latin typeface="Arial" pitchFamily="34" charset="0"/>
                <a:ea typeface="ＭＳ Ｐゴシック" pitchFamily="34" charset="-128"/>
              </a:rPr>
              <a:t>Should include individual’s full communication abilities: existing speech &amp; vocalizations, gestures, manual signs, communication boards, and speech output devices, etc…</a:t>
            </a:r>
          </a:p>
          <a:p>
            <a:pPr eaLnBrk="1" hangingPunct="1"/>
            <a:endParaRPr lang="en-US" sz="2000" b="1" dirty="0" smtClean="0">
              <a:latin typeface="Arial" pitchFamily="34" charset="0"/>
              <a:ea typeface="ＭＳ Ｐゴシック" pitchFamily="34" charset="-128"/>
            </a:endParaRPr>
          </a:p>
          <a:p>
            <a:pPr marL="1600200" lvl="4" indent="0" algn="r" eaLnBrk="1" hangingPunct="1">
              <a:buFont typeface="Wingdings" pitchFamily="2" charset="2"/>
              <a:buNone/>
            </a:pPr>
            <a:r>
              <a:rPr lang="en-US" i="1" dirty="0" err="1" smtClean="0"/>
              <a:t>Sevcik</a:t>
            </a:r>
            <a:r>
              <a:rPr lang="en-US" i="1" dirty="0" smtClean="0"/>
              <a:t> &amp; </a:t>
            </a:r>
            <a:r>
              <a:rPr lang="en-US" i="1" dirty="0" err="1" smtClean="0"/>
              <a:t>Romski</a:t>
            </a:r>
            <a:r>
              <a:rPr lang="en-US" dirty="0" smtClean="0">
                <a:ea typeface="ＭＳ Ｐゴシック" pitchFamily="34" charset="-128"/>
              </a:rPr>
              <a:t> (2010)</a:t>
            </a:r>
          </a:p>
        </p:txBody>
      </p:sp>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E60421EC-37CF-4DB8-B0E8-6E1A1240D883}" type="slidenum">
              <a:rPr lang="en-US" smtClean="0"/>
              <a:pPr>
                <a:defRPr/>
              </a:pPr>
              <a:t>23</a:t>
            </a:fld>
            <a:endParaRPr lang="en-US" dirty="0"/>
          </a:p>
        </p:txBody>
      </p:sp>
      <p:pic>
        <p:nvPicPr>
          <p:cNvPr id="5" name="Picture 4"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87087141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609600" y="381000"/>
            <a:ext cx="8153400" cy="1143000"/>
          </a:xfrm>
        </p:spPr>
        <p:txBody>
          <a:bodyPr/>
          <a:lstStyle/>
          <a:p>
            <a:pPr eaLnBrk="1" hangingPunct="1"/>
            <a:r>
              <a:rPr lang="en-US" smtClean="0">
                <a:latin typeface="Arial" pitchFamily="34" charset="0"/>
                <a:ea typeface="ＭＳ Ｐゴシック" pitchFamily="34" charset="-128"/>
              </a:rPr>
              <a:t>What is AAC?</a:t>
            </a:r>
          </a:p>
        </p:txBody>
      </p:sp>
      <p:sp>
        <p:nvSpPr>
          <p:cNvPr id="21507" name="Rectangle 7"/>
          <p:cNvSpPr>
            <a:spLocks noGrp="1" noChangeArrowheads="1"/>
          </p:cNvSpPr>
          <p:nvPr>
            <p:ph type="body" idx="1"/>
          </p:nvPr>
        </p:nvSpPr>
        <p:spPr>
          <a:xfrm>
            <a:off x="1182414" y="1600200"/>
            <a:ext cx="7583762" cy="4572000"/>
          </a:xfrm>
          <a:noFill/>
        </p:spPr>
        <p:txBody>
          <a:bodyPr/>
          <a:lstStyle/>
          <a:p>
            <a:pPr eaLnBrk="1" hangingPunct="1"/>
            <a:r>
              <a:rPr lang="en-US" b="1" dirty="0" smtClean="0">
                <a:latin typeface="Arial" pitchFamily="34" charset="0"/>
                <a:ea typeface="ＭＳ Ｐゴシック" pitchFamily="34" charset="-128"/>
              </a:rPr>
              <a:t>Symbols</a:t>
            </a:r>
          </a:p>
          <a:p>
            <a:pPr eaLnBrk="1" hangingPunct="1"/>
            <a:r>
              <a:rPr lang="en-US" b="1" dirty="0" smtClean="0">
                <a:latin typeface="Arial" pitchFamily="34" charset="0"/>
                <a:ea typeface="ＭＳ Ｐゴシック" pitchFamily="34" charset="-128"/>
              </a:rPr>
              <a:t>Aids</a:t>
            </a:r>
          </a:p>
          <a:p>
            <a:pPr eaLnBrk="1" hangingPunct="1"/>
            <a:r>
              <a:rPr lang="en-US" b="1" dirty="0" smtClean="0">
                <a:latin typeface="Arial" pitchFamily="34" charset="0"/>
                <a:ea typeface="ＭＳ Ｐゴシック" pitchFamily="34" charset="-128"/>
              </a:rPr>
              <a:t>Techniques</a:t>
            </a:r>
          </a:p>
          <a:p>
            <a:pPr eaLnBrk="1" hangingPunct="1"/>
            <a:r>
              <a:rPr lang="en-US" b="1" dirty="0" smtClean="0">
                <a:latin typeface="Arial" pitchFamily="34" charset="0"/>
                <a:ea typeface="ＭＳ Ｐゴシック" pitchFamily="34" charset="-128"/>
              </a:rPr>
              <a:t>Strategies</a:t>
            </a:r>
          </a:p>
          <a:p>
            <a:pPr eaLnBrk="1" hangingPunct="1"/>
            <a:endParaRPr lang="en-US" b="1" dirty="0" smtClean="0">
              <a:latin typeface="Arial" pitchFamily="34" charset="0"/>
              <a:ea typeface="ＭＳ Ｐゴシック" pitchFamily="34" charset="-128"/>
            </a:endParaRPr>
          </a:p>
          <a:p>
            <a:pPr eaLnBrk="1" hangingPunct="1"/>
            <a:endParaRPr lang="en-US" b="1" dirty="0" smtClean="0">
              <a:latin typeface="Arial" pitchFamily="34" charset="0"/>
              <a:ea typeface="ＭＳ Ｐゴシック" pitchFamily="34" charset="-128"/>
            </a:endParaRPr>
          </a:p>
          <a:p>
            <a:pPr lvl="4" eaLnBrk="1" hangingPunct="1"/>
            <a:r>
              <a:rPr lang="en-US" dirty="0" smtClean="0">
                <a:ea typeface="ＭＳ Ｐゴシック" pitchFamily="34" charset="-128"/>
              </a:rPr>
              <a:t>ASHA, (1991)</a:t>
            </a:r>
          </a:p>
        </p:txBody>
      </p:sp>
      <p:pic>
        <p:nvPicPr>
          <p:cNvPr id="21508" name="Picture 8" descr="BoardMaker OVER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Dynavox V and V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71800"/>
            <a:ext cx="190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Mom with young son using an AAC dev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4191001"/>
            <a:ext cx="22574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BA4A938C-4F0F-4467-9A6E-17658DF0006F}" type="slidenum">
              <a:rPr lang="en-US" smtClean="0"/>
              <a:pPr>
                <a:defRPr/>
              </a:pPr>
              <a:t>24</a:t>
            </a:fld>
            <a:endParaRPr lang="en-US" dirty="0"/>
          </a:p>
        </p:txBody>
      </p:sp>
    </p:spTree>
    <p:extLst>
      <p:ext uri="{BB962C8B-B14F-4D97-AF65-F5344CB8AC3E}">
        <p14:creationId xmlns:p14="http://schemas.microsoft.com/office/powerpoint/2010/main" val="15446303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smtClean="0">
                <a:latin typeface="Arial" pitchFamily="34" charset="0"/>
                <a:ea typeface="ＭＳ Ｐゴシック" pitchFamily="34" charset="-128"/>
              </a:rPr>
              <a:t>What Is AAC?</a:t>
            </a:r>
          </a:p>
        </p:txBody>
      </p:sp>
      <p:sp>
        <p:nvSpPr>
          <p:cNvPr id="23555" name="Rectangle 3"/>
          <p:cNvSpPr>
            <a:spLocks noGrp="1" noChangeArrowheads="1"/>
          </p:cNvSpPr>
          <p:nvPr>
            <p:ph type="body" idx="1"/>
          </p:nvPr>
        </p:nvSpPr>
        <p:spPr>
          <a:xfrm>
            <a:off x="1170590" y="1600200"/>
            <a:ext cx="7595586" cy="4572000"/>
          </a:xfrm>
        </p:spPr>
        <p:txBody>
          <a:bodyPr/>
          <a:lstStyle/>
          <a:p>
            <a:pPr eaLnBrk="1" hangingPunct="1">
              <a:buFont typeface="Wingdings" pitchFamily="2" charset="2"/>
              <a:buNone/>
            </a:pPr>
            <a:r>
              <a:rPr lang="en-US" dirty="0" smtClean="0">
                <a:latin typeface="Arial" pitchFamily="34" charset="0"/>
                <a:ea typeface="ＭＳ Ｐゴシック" pitchFamily="34" charset="-128"/>
              </a:rPr>
              <a:t>Historically, that has meant:</a:t>
            </a:r>
          </a:p>
          <a:p>
            <a:pPr eaLnBrk="1" hangingPunct="1"/>
            <a:r>
              <a:rPr lang="en-US" dirty="0" smtClean="0">
                <a:latin typeface="Arial" pitchFamily="34" charset="0"/>
                <a:ea typeface="ＭＳ Ｐゴシック" pitchFamily="34" charset="-128"/>
              </a:rPr>
              <a:t>Costly devices – often customized</a:t>
            </a:r>
          </a:p>
          <a:p>
            <a:pPr eaLnBrk="1" hangingPunct="1"/>
            <a:r>
              <a:rPr lang="en-US" dirty="0" smtClean="0">
                <a:latin typeface="Arial" pitchFamily="34" charset="0"/>
                <a:ea typeface="ＭＳ Ｐゴシック" pitchFamily="34" charset="-128"/>
              </a:rPr>
              <a:t>Outside payees: Insurance, Medicaid, Schools</a:t>
            </a:r>
          </a:p>
          <a:p>
            <a:pPr eaLnBrk="1" hangingPunct="1"/>
            <a:r>
              <a:rPr lang="en-US" dirty="0" smtClean="0">
                <a:latin typeface="Arial" pitchFamily="34" charset="0"/>
                <a:ea typeface="ＭＳ Ｐゴシック" pitchFamily="34" charset="-128"/>
              </a:rPr>
              <a:t>Formal evaluations</a:t>
            </a:r>
          </a:p>
          <a:p>
            <a:pPr eaLnBrk="1" hangingPunct="1"/>
            <a:r>
              <a:rPr lang="en-US" dirty="0" smtClean="0">
                <a:latin typeface="Arial" pitchFamily="34" charset="0"/>
                <a:ea typeface="ＭＳ Ｐゴシック" pitchFamily="34" charset="-128"/>
              </a:rPr>
              <a:t>Approvals required </a:t>
            </a:r>
          </a:p>
          <a:p>
            <a:pPr eaLnBrk="1" hangingPunct="1"/>
            <a:r>
              <a:rPr lang="en-US" dirty="0" smtClean="0">
                <a:latin typeface="Arial" pitchFamily="34" charset="0"/>
                <a:ea typeface="ＭＳ Ｐゴシック" pitchFamily="34" charset="-128"/>
              </a:rPr>
              <a:t>Slow Process</a:t>
            </a:r>
          </a:p>
        </p:txBody>
      </p:sp>
      <p:pic>
        <p:nvPicPr>
          <p:cNvPr id="23556" name="Picture 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48100"/>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4CB747C6-B1BA-4888-BDEE-E2B574B1C560}" type="slidenum">
              <a:rPr lang="en-US" smtClean="0"/>
              <a:pPr>
                <a:defRPr/>
              </a:pPr>
              <a:t>25</a:t>
            </a:fld>
            <a:endParaRPr lang="en-US" dirty="0"/>
          </a:p>
        </p:txBody>
      </p:sp>
    </p:spTree>
    <p:extLst>
      <p:ext uri="{BB962C8B-B14F-4D97-AF65-F5344CB8AC3E}">
        <p14:creationId xmlns:p14="http://schemas.microsoft.com/office/powerpoint/2010/main" val="249454280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AAC?</a:t>
            </a:r>
            <a:endParaRPr lang="en-US" dirty="0"/>
          </a:p>
        </p:txBody>
      </p:sp>
      <p:sp>
        <p:nvSpPr>
          <p:cNvPr id="3" name="Content Placeholder 2"/>
          <p:cNvSpPr>
            <a:spLocks noGrp="1"/>
          </p:cNvSpPr>
          <p:nvPr>
            <p:ph idx="1"/>
          </p:nvPr>
        </p:nvSpPr>
        <p:spPr>
          <a:xfrm>
            <a:off x="304800" y="1403131"/>
            <a:ext cx="7475483" cy="4887310"/>
          </a:xfrm>
        </p:spPr>
        <p:txBody>
          <a:bodyPr>
            <a:normAutofit fontScale="92500" lnSpcReduction="10000"/>
          </a:bodyPr>
          <a:lstStyle/>
          <a:p>
            <a:r>
              <a:rPr lang="en-US" dirty="0" smtClean="0"/>
              <a:t>Approximately 3.5 million persons in the United States do not have speech skills to meet their communication needs on a daily basis.</a:t>
            </a:r>
          </a:p>
          <a:p>
            <a:endParaRPr lang="en-US" sz="2400" dirty="0" smtClean="0"/>
          </a:p>
          <a:p>
            <a:r>
              <a:rPr lang="en-US" sz="2400" dirty="0" err="1" smtClean="0"/>
              <a:t>Doneski-Nicol</a:t>
            </a:r>
            <a:r>
              <a:rPr lang="en-US" sz="2400" dirty="0"/>
              <a:t>, J</a:t>
            </a:r>
            <a:r>
              <a:rPr lang="en-US" sz="2400" dirty="0" smtClean="0"/>
              <a:t>. (2013). Using </a:t>
            </a:r>
            <a:r>
              <a:rPr lang="en-US" sz="2400" dirty="0"/>
              <a:t>Evidence Based Practices in the Selection of Mobile Mainstream Technologies as Augmentative Communication Devices </a:t>
            </a:r>
            <a:r>
              <a:rPr lang="en-US" sz="2400" dirty="0" smtClean="0"/>
              <a:t>. Presentation. NAU.EDU. Retrieved August 26, 2013 at: </a:t>
            </a:r>
            <a:r>
              <a:rPr lang="en-US" sz="2000" dirty="0" smtClean="0">
                <a:hlinkClick r:id="rId3"/>
              </a:rPr>
              <a:t>http</a:t>
            </a:r>
            <a:r>
              <a:rPr lang="en-US" sz="2000" dirty="0">
                <a:hlinkClick r:id="rId3"/>
              </a:rPr>
              <a:t>://nau.edu/uploadedFiles/Academic/SBS/IHD/Research/Doneski-Nicol,%</a:t>
            </a:r>
            <a:r>
              <a:rPr lang="en-US" sz="2000" dirty="0" smtClean="0">
                <a:hlinkClick r:id="rId3"/>
              </a:rPr>
              <a:t>20AAC%20Mobile%20Technology%20Presenation%20Handout.pdf</a:t>
            </a:r>
            <a:endParaRPr lang="en-US" sz="2000" dirty="0"/>
          </a:p>
          <a:p>
            <a:pPr marL="0" indent="0">
              <a:buNone/>
            </a:pPr>
            <a:r>
              <a:rPr lang="en-US" sz="2400" dirty="0"/>
              <a:t>	</a:t>
            </a:r>
            <a:endParaRPr lang="en-US" dirty="0"/>
          </a:p>
        </p:txBody>
      </p:sp>
      <p:pic>
        <p:nvPicPr>
          <p:cNvPr id="4" name="Picture 3" descr="3 images of communication device us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519" y="1360269"/>
            <a:ext cx="1039768" cy="4425677"/>
          </a:xfrm>
          <a:prstGeom prst="rect">
            <a:avLst/>
          </a:prstGeom>
        </p:spPr>
      </p:pic>
    </p:spTree>
    <p:extLst>
      <p:ext uri="{BB962C8B-B14F-4D97-AF65-F5344CB8AC3E}">
        <p14:creationId xmlns:p14="http://schemas.microsoft.com/office/powerpoint/2010/main" val="231809862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609600" y="395288"/>
            <a:ext cx="8077200" cy="747712"/>
          </a:xfrm>
        </p:spPr>
        <p:txBody>
          <a:bodyPr/>
          <a:lstStyle/>
          <a:p>
            <a:pPr eaLnBrk="1" hangingPunct="1"/>
            <a:r>
              <a:rPr lang="en-US" sz="3600" smtClean="0">
                <a:latin typeface="Arial" pitchFamily="34" charset="0"/>
                <a:ea typeface="ＭＳ Ｐゴシック" pitchFamily="34" charset="-128"/>
              </a:rPr>
              <a:t>How we communicate is changing</a:t>
            </a:r>
          </a:p>
        </p:txBody>
      </p:sp>
      <p:sp>
        <p:nvSpPr>
          <p:cNvPr id="24579" name="Rectangle 3"/>
          <p:cNvSpPr>
            <a:spLocks noGrp="1" noChangeArrowheads="1"/>
          </p:cNvSpPr>
          <p:nvPr>
            <p:ph type="body" idx="1"/>
          </p:nvPr>
        </p:nvSpPr>
        <p:spPr>
          <a:xfrm>
            <a:off x="381000" y="1600200"/>
            <a:ext cx="8385175" cy="4572000"/>
          </a:xfrm>
        </p:spPr>
        <p:txBody>
          <a:bodyPr>
            <a:normAutofit/>
          </a:bodyPr>
          <a:lstStyle/>
          <a:p>
            <a:pPr eaLnBrk="1" hangingPunct="1"/>
            <a:r>
              <a:rPr lang="en-US" sz="2800" dirty="0" smtClean="0">
                <a:latin typeface="Arial" pitchFamily="34" charset="0"/>
                <a:ea typeface="ＭＳ Ｐゴシック" pitchFamily="34" charset="-128"/>
              </a:rPr>
              <a:t>21</a:t>
            </a:r>
            <a:r>
              <a:rPr lang="en-US" sz="2800" baseline="30000" dirty="0" smtClean="0">
                <a:latin typeface="Arial" pitchFamily="34" charset="0"/>
                <a:ea typeface="ＭＳ Ｐゴシック" pitchFamily="34" charset="-128"/>
              </a:rPr>
              <a:t>st</a:t>
            </a:r>
            <a:r>
              <a:rPr lang="en-US" sz="2800" dirty="0" smtClean="0">
                <a:latin typeface="Arial" pitchFamily="34" charset="0"/>
                <a:ea typeface="ＭＳ Ｐゴシック" pitchFamily="34" charset="-128"/>
              </a:rPr>
              <a:t> century communication is different </a:t>
            </a:r>
          </a:p>
          <a:p>
            <a:pPr lvl="1" eaLnBrk="1" hangingPunct="1"/>
            <a:r>
              <a:rPr lang="en-US" dirty="0" smtClean="0">
                <a:latin typeface="Arial" pitchFamily="34" charset="0"/>
                <a:ea typeface="ＭＳ Ｐゴシック" pitchFamily="34" charset="-128"/>
              </a:rPr>
              <a:t>Talk more at a distance</a:t>
            </a:r>
          </a:p>
          <a:p>
            <a:pPr lvl="1" eaLnBrk="1" hangingPunct="1"/>
            <a:r>
              <a:rPr lang="en-US" dirty="0" smtClean="0">
                <a:latin typeface="Arial" pitchFamily="34" charset="0"/>
                <a:ea typeface="ＭＳ Ｐゴシック" pitchFamily="34" charset="-128"/>
              </a:rPr>
              <a:t>Showing pictures ~ Telling with AAC?</a:t>
            </a:r>
          </a:p>
          <a:p>
            <a:pPr lvl="1" eaLnBrk="1" hangingPunct="1"/>
            <a:r>
              <a:rPr lang="en-US" dirty="0" smtClean="0">
                <a:latin typeface="Arial" pitchFamily="34" charset="0"/>
                <a:ea typeface="ＭＳ Ｐゴシック" pitchFamily="34" charset="-128"/>
              </a:rPr>
              <a:t>Cell phone cameras, Facebook, text messaging </a:t>
            </a:r>
          </a:p>
          <a:p>
            <a:pPr eaLnBrk="1" hangingPunct="1"/>
            <a:r>
              <a:rPr lang="en-US" sz="2800" dirty="0" smtClean="0">
                <a:latin typeface="Arial" pitchFamily="34" charset="0"/>
                <a:ea typeface="ＭＳ Ｐゴシック" pitchFamily="34" charset="-128"/>
              </a:rPr>
              <a:t>We live in a language-based world </a:t>
            </a:r>
          </a:p>
          <a:p>
            <a:pPr lvl="1" eaLnBrk="1" hangingPunct="1"/>
            <a:r>
              <a:rPr lang="en-US" dirty="0" smtClean="0">
                <a:latin typeface="Arial" pitchFamily="34" charset="0"/>
                <a:ea typeface="ＭＳ Ｐゴシック" pitchFamily="34" charset="-128"/>
              </a:rPr>
              <a:t>Language is changing</a:t>
            </a:r>
          </a:p>
          <a:p>
            <a:pPr lvl="1" eaLnBrk="1" hangingPunct="1"/>
            <a:r>
              <a:rPr lang="en-US" dirty="0" smtClean="0">
                <a:latin typeface="Arial" pitchFamily="34" charset="0"/>
                <a:ea typeface="ＭＳ Ｐゴシック" pitchFamily="34" charset="-128"/>
              </a:rPr>
              <a:t>Leveling of the playing field?</a:t>
            </a:r>
          </a:p>
          <a:p>
            <a:pPr eaLnBrk="1" hangingPunct="1"/>
            <a:endParaRPr lang="en-US" dirty="0" smtClean="0">
              <a:latin typeface="Arial" pitchFamily="34" charset="0"/>
              <a:ea typeface="ＭＳ Ｐゴシック" pitchFamily="34" charset="-128"/>
            </a:endParaRPr>
          </a:p>
        </p:txBody>
      </p:sp>
      <p:pic>
        <p:nvPicPr>
          <p:cNvPr id="24580" name="Picture 2" descr="An AAC device user talking to frien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40195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0F6AA596-B08B-4429-9432-D97F24CC534A}" type="slidenum">
              <a:rPr lang="en-US" smtClean="0"/>
              <a:pPr>
                <a:defRPr/>
              </a:pPr>
              <a:t>27</a:t>
            </a:fld>
            <a:endParaRPr lang="en-US" dirty="0"/>
          </a:p>
        </p:txBody>
      </p:sp>
    </p:spTree>
    <p:extLst>
      <p:ext uri="{BB962C8B-B14F-4D97-AF65-F5344CB8AC3E}">
        <p14:creationId xmlns:p14="http://schemas.microsoft.com/office/powerpoint/2010/main" val="227956979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sz="quarter" idx="1"/>
          </p:nvPr>
        </p:nvSpPr>
        <p:spPr>
          <a:xfrm>
            <a:off x="762001" y="1600200"/>
            <a:ext cx="8004175" cy="4572000"/>
          </a:xfrm>
        </p:spPr>
        <p:txBody>
          <a:bodyPr>
            <a:normAutofit fontScale="92500" lnSpcReduction="10000"/>
          </a:bodyPr>
          <a:lstStyle/>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r>
              <a:rPr lang="en-US" sz="1400" dirty="0" smtClean="0"/>
              <a:t>			AAC-RERC (2012)</a:t>
            </a:r>
          </a:p>
        </p:txBody>
      </p:sp>
      <p:sp>
        <p:nvSpPr>
          <p:cNvPr id="25603" name="Title 2"/>
          <p:cNvSpPr>
            <a:spLocks noGrp="1"/>
          </p:cNvSpPr>
          <p:nvPr>
            <p:ph type="title"/>
          </p:nvPr>
        </p:nvSpPr>
        <p:spPr>
          <a:xfrm>
            <a:off x="457200" y="0"/>
            <a:ext cx="8229600" cy="1066801"/>
          </a:xfrm>
        </p:spPr>
        <p:txBody>
          <a:bodyPr>
            <a:normAutofit fontScale="90000"/>
          </a:bodyPr>
          <a:lstStyle/>
          <a:p>
            <a:r>
              <a:rPr lang="en-US" sz="3600" dirty="0" smtClean="0">
                <a:latin typeface="Arial" pitchFamily="34" charset="0"/>
                <a:cs typeface="Arial" pitchFamily="34" charset="0"/>
              </a:rPr>
              <a:t>Changes go beyond </a:t>
            </a:r>
            <a:br>
              <a:rPr lang="en-US" sz="3600" dirty="0" smtClean="0">
                <a:latin typeface="Arial" pitchFamily="34" charset="0"/>
                <a:cs typeface="Arial" pitchFamily="34" charset="0"/>
              </a:rPr>
            </a:br>
            <a:r>
              <a:rPr lang="en-US" sz="3600" dirty="0" smtClean="0">
                <a:latin typeface="Arial" pitchFamily="34" charset="0"/>
                <a:cs typeface="Arial" pitchFamily="34" charset="0"/>
              </a:rPr>
              <a:t>hardware and software</a:t>
            </a:r>
          </a:p>
        </p:txBody>
      </p:sp>
      <p:sp>
        <p:nvSpPr>
          <p:cNvPr id="4" name="Oval 3"/>
          <p:cNvSpPr/>
          <p:nvPr/>
        </p:nvSpPr>
        <p:spPr>
          <a:xfrm>
            <a:off x="2743200" y="3344863"/>
            <a:ext cx="2541588" cy="21336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5" name="Oval 4"/>
          <p:cNvSpPr/>
          <p:nvPr/>
        </p:nvSpPr>
        <p:spPr>
          <a:xfrm>
            <a:off x="3429000" y="2209800"/>
            <a:ext cx="2590800" cy="21336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6" name="Oval 5"/>
          <p:cNvSpPr/>
          <p:nvPr/>
        </p:nvSpPr>
        <p:spPr>
          <a:xfrm>
            <a:off x="4495800" y="3344863"/>
            <a:ext cx="2590800" cy="2171700"/>
          </a:xfrm>
          <a:prstGeom prst="ellipse">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607" name="TextBox 6"/>
          <p:cNvSpPr txBox="1">
            <a:spLocks noChangeArrowheads="1"/>
          </p:cNvSpPr>
          <p:nvPr/>
        </p:nvSpPr>
        <p:spPr bwMode="auto">
          <a:xfrm>
            <a:off x="3059125" y="4430714"/>
            <a:ext cx="12779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Changes in </a:t>
            </a:r>
          </a:p>
          <a:p>
            <a:pPr algn="ctr" eaLnBrk="1" hangingPunct="1"/>
            <a:r>
              <a:rPr lang="en-US" sz="1600"/>
              <a:t>technology</a:t>
            </a:r>
          </a:p>
        </p:txBody>
      </p:sp>
      <p:sp>
        <p:nvSpPr>
          <p:cNvPr id="25608" name="TextBox 8"/>
          <p:cNvSpPr txBox="1">
            <a:spLocks noChangeArrowheads="1"/>
          </p:cNvSpPr>
          <p:nvPr/>
        </p:nvSpPr>
        <p:spPr bwMode="auto">
          <a:xfrm>
            <a:off x="3931556" y="2598739"/>
            <a:ext cx="1585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Changes in </a:t>
            </a:r>
          </a:p>
          <a:p>
            <a:pPr algn="ctr" eaLnBrk="1" hangingPunct="1"/>
            <a:r>
              <a:rPr lang="en-US" sz="1600"/>
              <a:t>social networks</a:t>
            </a:r>
          </a:p>
        </p:txBody>
      </p:sp>
      <p:sp>
        <p:nvSpPr>
          <p:cNvPr id="25609" name="TextBox 9"/>
          <p:cNvSpPr txBox="1">
            <a:spLocks noChangeArrowheads="1"/>
          </p:cNvSpPr>
          <p:nvPr/>
        </p:nvSpPr>
        <p:spPr bwMode="auto">
          <a:xfrm>
            <a:off x="5350095" y="4292602"/>
            <a:ext cx="1563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Changes in </a:t>
            </a:r>
          </a:p>
          <a:p>
            <a:pPr algn="ctr" eaLnBrk="1" hangingPunct="1"/>
            <a:r>
              <a:rPr lang="en-US" sz="1600"/>
              <a:t>definition of </a:t>
            </a:r>
          </a:p>
          <a:p>
            <a:pPr algn="ctr" eaLnBrk="1" hangingPunct="1"/>
            <a:r>
              <a:rPr lang="en-US" sz="1600"/>
              <a:t>communication</a:t>
            </a:r>
          </a:p>
        </p:txBody>
      </p:sp>
      <p:sp>
        <p:nvSpPr>
          <p:cNvPr id="11" name="Rectangle 10"/>
          <p:cNvSpPr/>
          <p:nvPr/>
        </p:nvSpPr>
        <p:spPr>
          <a:xfrm>
            <a:off x="1295401" y="2209800"/>
            <a:ext cx="1763713"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1" name="TextBox 11"/>
          <p:cNvSpPr txBox="1">
            <a:spLocks noChangeArrowheads="1"/>
          </p:cNvSpPr>
          <p:nvPr/>
        </p:nvSpPr>
        <p:spPr bwMode="auto">
          <a:xfrm>
            <a:off x="1447801" y="2362201"/>
            <a:ext cx="16113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t>Needs of people with CCN </a:t>
            </a:r>
          </a:p>
          <a:p>
            <a:pPr eaLnBrk="1" hangingPunct="1"/>
            <a:endParaRPr lang="en-US" dirty="0"/>
          </a:p>
        </p:txBody>
      </p:sp>
      <p:cxnSp>
        <p:nvCxnSpPr>
          <p:cNvPr id="14" name="Straight Arrow Connector 13"/>
          <p:cNvCxnSpPr/>
          <p:nvPr/>
        </p:nvCxnSpPr>
        <p:spPr>
          <a:xfrm>
            <a:off x="3059114" y="3276602"/>
            <a:ext cx="1817687" cy="6397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3D52802E-8243-4F91-BF2A-C7E3ACCF7B16}" type="slidenum">
              <a:rPr lang="en-US" smtClean="0"/>
              <a:pPr>
                <a:defRPr/>
              </a:pPr>
              <a:t>28</a:t>
            </a:fld>
            <a:endParaRPr lang="en-US" dirty="0"/>
          </a:p>
        </p:txBody>
      </p:sp>
    </p:spTree>
    <p:extLst>
      <p:ext uri="{BB962C8B-B14F-4D97-AF65-F5344CB8AC3E}">
        <p14:creationId xmlns:p14="http://schemas.microsoft.com/office/powerpoint/2010/main" val="61339363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762001" y="1600200"/>
            <a:ext cx="8004175" cy="4572000"/>
          </a:xfrm>
        </p:spPr>
        <p:txBody>
          <a:bodyPr>
            <a:normAutofit fontScale="92500" lnSpcReduction="10000"/>
          </a:bodyPr>
          <a:lstStyle/>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r>
              <a:rPr lang="en-US" sz="1400" dirty="0" smtClean="0"/>
              <a:t>			AAC-RERC (2012)</a:t>
            </a:r>
          </a:p>
        </p:txBody>
      </p:sp>
      <p:sp>
        <p:nvSpPr>
          <p:cNvPr id="26627" name="Title 2"/>
          <p:cNvSpPr>
            <a:spLocks noGrp="1"/>
          </p:cNvSpPr>
          <p:nvPr>
            <p:ph type="title"/>
          </p:nvPr>
        </p:nvSpPr>
        <p:spPr>
          <a:xfrm>
            <a:off x="457200" y="0"/>
            <a:ext cx="8229600" cy="1066801"/>
          </a:xfrm>
        </p:spPr>
        <p:txBody>
          <a:bodyPr>
            <a:normAutofit fontScale="90000"/>
          </a:bodyPr>
          <a:lstStyle/>
          <a:p>
            <a:r>
              <a:rPr lang="en-US" sz="3600" dirty="0" smtClean="0">
                <a:latin typeface="Arial" pitchFamily="34" charset="0"/>
                <a:cs typeface="Arial" pitchFamily="34" charset="0"/>
              </a:rPr>
              <a:t>Within a communication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culture of change</a:t>
            </a:r>
          </a:p>
        </p:txBody>
      </p:sp>
      <p:sp>
        <p:nvSpPr>
          <p:cNvPr id="4" name="Oval 3"/>
          <p:cNvSpPr/>
          <p:nvPr/>
        </p:nvSpPr>
        <p:spPr>
          <a:xfrm>
            <a:off x="2743200" y="3344863"/>
            <a:ext cx="2541588" cy="21336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5" name="Oval 4"/>
          <p:cNvSpPr/>
          <p:nvPr/>
        </p:nvSpPr>
        <p:spPr>
          <a:xfrm>
            <a:off x="3429000" y="2209800"/>
            <a:ext cx="2590800" cy="21336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6" name="Oval 5"/>
          <p:cNvSpPr/>
          <p:nvPr/>
        </p:nvSpPr>
        <p:spPr>
          <a:xfrm>
            <a:off x="4495800" y="3344863"/>
            <a:ext cx="2590800" cy="2171700"/>
          </a:xfrm>
          <a:prstGeom prst="ellipse">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6631" name="TextBox 6"/>
          <p:cNvSpPr txBox="1">
            <a:spLocks noChangeArrowheads="1"/>
          </p:cNvSpPr>
          <p:nvPr/>
        </p:nvSpPr>
        <p:spPr bwMode="auto">
          <a:xfrm>
            <a:off x="3060813" y="4168776"/>
            <a:ext cx="1257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Typical use</a:t>
            </a:r>
          </a:p>
          <a:p>
            <a:pPr algn="ctr" eaLnBrk="1" hangingPunct="1"/>
            <a:r>
              <a:rPr lang="en-US" sz="1600"/>
              <a:t>of pictures </a:t>
            </a:r>
          </a:p>
          <a:p>
            <a:pPr algn="ctr" eaLnBrk="1" hangingPunct="1"/>
            <a:r>
              <a:rPr lang="en-US" sz="1600"/>
              <a:t>(symbols &amp; </a:t>
            </a:r>
          </a:p>
          <a:p>
            <a:pPr algn="ctr" eaLnBrk="1" hangingPunct="1"/>
            <a:r>
              <a:rPr lang="en-US" sz="1600"/>
              <a:t>photos)</a:t>
            </a:r>
          </a:p>
        </p:txBody>
      </p:sp>
      <p:sp>
        <p:nvSpPr>
          <p:cNvPr id="26632" name="TextBox 8"/>
          <p:cNvSpPr txBox="1">
            <a:spLocks noChangeArrowheads="1"/>
          </p:cNvSpPr>
          <p:nvPr/>
        </p:nvSpPr>
        <p:spPr bwMode="auto">
          <a:xfrm>
            <a:off x="3942776" y="2598739"/>
            <a:ext cx="1563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Typical</a:t>
            </a:r>
          </a:p>
          <a:p>
            <a:pPr algn="ctr" eaLnBrk="1" hangingPunct="1"/>
            <a:r>
              <a:rPr lang="en-US" sz="1600"/>
              <a:t>communication</a:t>
            </a:r>
          </a:p>
        </p:txBody>
      </p:sp>
      <p:sp>
        <p:nvSpPr>
          <p:cNvPr id="26633" name="TextBox 9"/>
          <p:cNvSpPr txBox="1">
            <a:spLocks noChangeArrowheads="1"/>
          </p:cNvSpPr>
          <p:nvPr/>
        </p:nvSpPr>
        <p:spPr bwMode="auto">
          <a:xfrm>
            <a:off x="5424634" y="4292602"/>
            <a:ext cx="14141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Typical</a:t>
            </a:r>
          </a:p>
          <a:p>
            <a:pPr algn="ctr" eaLnBrk="1" hangingPunct="1"/>
            <a:r>
              <a:rPr lang="en-US" sz="1600"/>
              <a:t>language use</a:t>
            </a:r>
          </a:p>
          <a:p>
            <a:pPr algn="ctr" eaLnBrk="1" hangingPunct="1"/>
            <a:r>
              <a:rPr lang="en-US" sz="1600"/>
              <a:t>and form</a:t>
            </a:r>
          </a:p>
        </p:txBody>
      </p:sp>
      <p:sp>
        <p:nvSpPr>
          <p:cNvPr id="11" name="Rectangle 10"/>
          <p:cNvSpPr/>
          <p:nvPr/>
        </p:nvSpPr>
        <p:spPr>
          <a:xfrm>
            <a:off x="6132514" y="1655763"/>
            <a:ext cx="1762125"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5" name="TextBox 11"/>
          <p:cNvSpPr txBox="1">
            <a:spLocks noChangeArrowheads="1"/>
          </p:cNvSpPr>
          <p:nvPr/>
        </p:nvSpPr>
        <p:spPr bwMode="auto">
          <a:xfrm>
            <a:off x="6281738" y="1844677"/>
            <a:ext cx="16097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t>AAC mobile computing</a:t>
            </a:r>
          </a:p>
          <a:p>
            <a:pPr eaLnBrk="1" hangingPunct="1"/>
            <a:endParaRPr lang="en-US"/>
          </a:p>
        </p:txBody>
      </p:sp>
      <p:cxnSp>
        <p:nvCxnSpPr>
          <p:cNvPr id="14" name="Straight Arrow Connector 13"/>
          <p:cNvCxnSpPr/>
          <p:nvPr/>
        </p:nvCxnSpPr>
        <p:spPr>
          <a:xfrm flipH="1">
            <a:off x="4876800" y="2722563"/>
            <a:ext cx="1828800" cy="1193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29E481A6-EF7F-4AE1-9A6A-E5E9981DF27A}" type="slidenum">
              <a:rPr lang="en-US" smtClean="0"/>
              <a:pPr>
                <a:defRPr/>
              </a:pPr>
              <a:t>29</a:t>
            </a:fld>
            <a:endParaRPr lang="en-US" dirty="0"/>
          </a:p>
        </p:txBody>
      </p:sp>
    </p:spTree>
    <p:extLst>
      <p:ext uri="{BB962C8B-B14F-4D97-AF65-F5344CB8AC3E}">
        <p14:creationId xmlns:p14="http://schemas.microsoft.com/office/powerpoint/2010/main" val="425611261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p:txBody>
          <a:bodyPr/>
          <a:lstStyle/>
          <a:p>
            <a:r>
              <a:rPr lang="en-US" dirty="0"/>
              <a:t>This Session is being Recorded</a:t>
            </a:r>
          </a:p>
        </p:txBody>
      </p:sp>
      <p:pic>
        <p:nvPicPr>
          <p:cNvPr id="4" name="Picture 3" descr="Logo of the Center for Assistive Technology Excell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pic>
        <p:nvPicPr>
          <p:cNvPr id="6" name="Content Placeholder 2" descr="On the Tools for Life website, www.gatfl.org, you can navigate from the home page where it says Webinar Archives to a page that lists all of the webinar titles that have been recorded."/>
          <p:cNvPicPr>
            <a:picLocks noChangeAspect="1"/>
          </p:cNvPicPr>
          <p:nvPr/>
        </p:nvPicPr>
        <p:blipFill>
          <a:blip r:embed="rId3"/>
          <a:stretch>
            <a:fillRect/>
          </a:stretch>
        </p:blipFill>
        <p:spPr>
          <a:xfrm>
            <a:off x="1326001" y="1524001"/>
            <a:ext cx="6522599" cy="5017272"/>
          </a:xfrm>
          <a:prstGeom prst="rect">
            <a:avLst/>
          </a:prstGeom>
          <a:ln w="12700">
            <a:miter lim="400000"/>
          </a:ln>
        </p:spPr>
      </p:pic>
    </p:spTree>
    <p:extLst>
      <p:ext uri="{BB962C8B-B14F-4D97-AF65-F5344CB8AC3E}">
        <p14:creationId xmlns:p14="http://schemas.microsoft.com/office/powerpoint/2010/main" val="157650318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dirty="0" smtClean="0">
                <a:latin typeface="Arial" pitchFamily="34" charset="0"/>
                <a:ea typeface="ＭＳ Ｐゴシック" pitchFamily="34" charset="-128"/>
              </a:rPr>
              <a:t>Technology</a:t>
            </a:r>
          </a:p>
        </p:txBody>
      </p:sp>
      <p:sp>
        <p:nvSpPr>
          <p:cNvPr id="28675" name="Rectangle 3"/>
          <p:cNvSpPr>
            <a:spLocks noGrp="1" noChangeArrowheads="1"/>
          </p:cNvSpPr>
          <p:nvPr>
            <p:ph type="body" idx="1"/>
          </p:nvPr>
        </p:nvSpPr>
        <p:spPr>
          <a:xfrm>
            <a:off x="1016875" y="1600200"/>
            <a:ext cx="7749300" cy="4572000"/>
          </a:xfrm>
        </p:spPr>
        <p:txBody>
          <a:bodyPr/>
          <a:lstStyle/>
          <a:p>
            <a:pPr eaLnBrk="1" hangingPunct="1"/>
            <a:r>
              <a:rPr lang="en-US" dirty="0" smtClean="0">
                <a:latin typeface="Arial" pitchFamily="34" charset="0"/>
                <a:ea typeface="ＭＳ Ｐゴシック" pitchFamily="34" charset="-128"/>
              </a:rPr>
              <a:t>Consumer Products as AT</a:t>
            </a:r>
          </a:p>
          <a:p>
            <a:pPr lvl="1" eaLnBrk="1" hangingPunct="1"/>
            <a:r>
              <a:rPr lang="en-US" dirty="0" smtClean="0">
                <a:latin typeface="Arial" pitchFamily="34" charset="0"/>
                <a:ea typeface="ＭＳ Ｐゴシック" pitchFamily="34" charset="-128"/>
              </a:rPr>
              <a:t>IPhone/ Android Phones</a:t>
            </a:r>
          </a:p>
          <a:p>
            <a:pPr lvl="1" eaLnBrk="1" hangingPunct="1"/>
            <a:r>
              <a:rPr lang="en-US" dirty="0" smtClean="0">
                <a:latin typeface="Arial" pitchFamily="34" charset="0"/>
                <a:ea typeface="ＭＳ Ｐゴシック" pitchFamily="34" charset="-128"/>
              </a:rPr>
              <a:t>iPod Touch</a:t>
            </a:r>
          </a:p>
          <a:p>
            <a:pPr lvl="1" eaLnBrk="1" hangingPunct="1"/>
            <a:r>
              <a:rPr lang="en-US" dirty="0" smtClean="0">
                <a:latin typeface="Arial" pitchFamily="34" charset="0"/>
                <a:ea typeface="ＭＳ Ｐゴシック" pitchFamily="34" charset="-128"/>
              </a:rPr>
              <a:t>iPad</a:t>
            </a:r>
          </a:p>
          <a:p>
            <a:pPr lvl="1" eaLnBrk="1" hangingPunct="1"/>
            <a:r>
              <a:rPr lang="en-US" dirty="0" smtClean="0">
                <a:latin typeface="Arial" pitchFamily="34" charset="0"/>
                <a:ea typeface="ＭＳ Ｐゴシック" pitchFamily="34" charset="-128"/>
              </a:rPr>
              <a:t>Tablets</a:t>
            </a:r>
          </a:p>
        </p:txBody>
      </p:sp>
      <p:pic>
        <p:nvPicPr>
          <p:cNvPr id="28676" name="Picture 5" descr="Apple rev sil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08388"/>
            <a:ext cx="23241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E2F6A891-C44A-4C64-A4D2-B11EA80291AB}" type="slidenum">
              <a:rPr lang="en-US" smtClean="0"/>
              <a:pPr>
                <a:defRPr/>
              </a:pPr>
              <a:t>30</a:t>
            </a:fld>
            <a:endParaRPr lang="en-US" dirty="0"/>
          </a:p>
        </p:txBody>
      </p:sp>
    </p:spTree>
    <p:extLst>
      <p:ext uri="{BB962C8B-B14F-4D97-AF65-F5344CB8AC3E}">
        <p14:creationId xmlns:p14="http://schemas.microsoft.com/office/powerpoint/2010/main" val="210507424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609600" y="381000"/>
            <a:ext cx="8153400" cy="1143000"/>
          </a:xfrm>
        </p:spPr>
        <p:txBody>
          <a:bodyPr/>
          <a:lstStyle/>
          <a:p>
            <a:pPr eaLnBrk="1" hangingPunct="1"/>
            <a:r>
              <a:rPr lang="en-US" dirty="0" smtClean="0">
                <a:latin typeface="Arial" pitchFamily="34" charset="0"/>
                <a:ea typeface="ＭＳ Ｐゴシック" pitchFamily="34" charset="-128"/>
              </a:rPr>
              <a:t>Technology</a:t>
            </a:r>
          </a:p>
        </p:txBody>
      </p:sp>
      <p:sp>
        <p:nvSpPr>
          <p:cNvPr id="29699" name="Rectangle 3"/>
          <p:cNvSpPr>
            <a:spLocks noGrp="1" noChangeArrowheads="1"/>
          </p:cNvSpPr>
          <p:nvPr>
            <p:ph type="body" idx="1"/>
          </p:nvPr>
        </p:nvSpPr>
        <p:spPr>
          <a:xfrm>
            <a:off x="1052348" y="1614488"/>
            <a:ext cx="7634452" cy="4119562"/>
          </a:xfrm>
        </p:spPr>
        <p:txBody>
          <a:bodyPr>
            <a:normAutofit/>
          </a:bodyPr>
          <a:lstStyle/>
          <a:p>
            <a:pPr eaLnBrk="1" hangingPunct="1"/>
            <a:r>
              <a:rPr lang="en-US" dirty="0" smtClean="0">
                <a:latin typeface="Arial" pitchFamily="34" charset="0"/>
                <a:ea typeface="ＭＳ Ｐゴシック" pitchFamily="34" charset="-128"/>
              </a:rPr>
              <a:t>iPad is “go-to” AT product</a:t>
            </a:r>
          </a:p>
          <a:p>
            <a:pPr lvl="1" eaLnBrk="1" hangingPunct="1"/>
            <a:r>
              <a:rPr lang="en-US" dirty="0" smtClean="0">
                <a:latin typeface="Arial" pitchFamily="34" charset="0"/>
                <a:ea typeface="ＭＳ Ｐゴシック" pitchFamily="34" charset="-128"/>
              </a:rPr>
              <a:t>School administrators: </a:t>
            </a:r>
          </a:p>
          <a:p>
            <a:pPr lvl="2" eaLnBrk="1" hangingPunct="1"/>
            <a:r>
              <a:rPr lang="en-US" dirty="0" smtClean="0">
                <a:ea typeface="ＭＳ Ｐゴシック" pitchFamily="34" charset="-128"/>
              </a:rPr>
              <a:t>less-expensive alternative to costly devices</a:t>
            </a:r>
          </a:p>
          <a:p>
            <a:pPr lvl="1" eaLnBrk="1" hangingPunct="1"/>
            <a:r>
              <a:rPr lang="en-US" dirty="0" smtClean="0">
                <a:latin typeface="Arial" pitchFamily="34" charset="0"/>
                <a:ea typeface="ＭＳ Ｐゴシック" pitchFamily="34" charset="-128"/>
              </a:rPr>
              <a:t>Parents: </a:t>
            </a:r>
          </a:p>
          <a:p>
            <a:pPr lvl="2" eaLnBrk="1" hangingPunct="1"/>
            <a:r>
              <a:rPr lang="en-US" dirty="0" smtClean="0">
                <a:ea typeface="ＭＳ Ｐゴシック" pitchFamily="34" charset="-128"/>
              </a:rPr>
              <a:t>Greater awareness (consumer market product)</a:t>
            </a:r>
          </a:p>
          <a:p>
            <a:pPr lvl="2" eaLnBrk="1" hangingPunct="1"/>
            <a:r>
              <a:rPr lang="en-US" dirty="0" smtClean="0">
                <a:ea typeface="ＭＳ Ｐゴシック" pitchFamily="34" charset="-128"/>
              </a:rPr>
              <a:t>Greater willingness to try AAC</a:t>
            </a: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32057"/>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432D831D-7889-4DDA-9CF9-BD74E12FA40D}" type="slidenum">
              <a:rPr lang="en-US" smtClean="0"/>
              <a:pPr>
                <a:defRPr/>
              </a:pPr>
              <a:t>31</a:t>
            </a:fld>
            <a:endParaRPr lang="en-US" dirty="0"/>
          </a:p>
        </p:txBody>
      </p:sp>
    </p:spTree>
    <p:extLst>
      <p:ext uri="{BB962C8B-B14F-4D97-AF65-F5344CB8AC3E}">
        <p14:creationId xmlns:p14="http://schemas.microsoft.com/office/powerpoint/2010/main" val="331559198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dirty="0" smtClean="0">
                <a:latin typeface="Arial" pitchFamily="34" charset="0"/>
                <a:ea typeface="ＭＳ Ｐゴシック" pitchFamily="34" charset="-128"/>
              </a:rPr>
              <a:t> Technology</a:t>
            </a:r>
          </a:p>
        </p:txBody>
      </p:sp>
      <p:sp>
        <p:nvSpPr>
          <p:cNvPr id="30723" name="Rectangle 3"/>
          <p:cNvSpPr>
            <a:spLocks noGrp="1" noChangeArrowheads="1"/>
          </p:cNvSpPr>
          <p:nvPr>
            <p:ph type="body" idx="1"/>
          </p:nvPr>
        </p:nvSpPr>
        <p:spPr>
          <a:xfrm>
            <a:off x="304801" y="1600200"/>
            <a:ext cx="8461376" cy="4572000"/>
          </a:xfrm>
        </p:spPr>
        <p:txBody>
          <a:bodyPr/>
          <a:lstStyle/>
          <a:p>
            <a:pPr eaLnBrk="1" hangingPunct="1"/>
            <a:r>
              <a:rPr lang="en-US" dirty="0" smtClean="0">
                <a:latin typeface="Arial" pitchFamily="34" charset="0"/>
                <a:ea typeface="ＭＳ Ｐゴシック" pitchFamily="34" charset="-128"/>
              </a:rPr>
              <a:t>iPad is “go-to” AT product</a:t>
            </a:r>
          </a:p>
          <a:p>
            <a:pPr eaLnBrk="1" hangingPunct="1"/>
            <a:r>
              <a:rPr lang="en-US" sz="2800" dirty="0" smtClean="0">
                <a:latin typeface="Arial" pitchFamily="34" charset="0"/>
                <a:ea typeface="ＭＳ Ｐゴシック" pitchFamily="34" charset="-128"/>
              </a:rPr>
              <a:t>Students: Motivation</a:t>
            </a:r>
          </a:p>
          <a:p>
            <a:pPr lvl="1" eaLnBrk="1" hangingPunct="1"/>
            <a:r>
              <a:rPr lang="en-US" dirty="0" smtClean="0">
                <a:latin typeface="Arial" pitchFamily="34" charset="0"/>
                <a:ea typeface="ＭＳ Ｐゴシック" pitchFamily="34" charset="-128"/>
              </a:rPr>
              <a:t>Shift to high tech solutions </a:t>
            </a:r>
          </a:p>
          <a:p>
            <a:pPr lvl="1" eaLnBrk="1" hangingPunct="1"/>
            <a:r>
              <a:rPr lang="en-US" dirty="0" smtClean="0">
                <a:latin typeface="Arial" pitchFamily="34" charset="0"/>
                <a:ea typeface="ＭＳ Ｐゴシック" pitchFamily="34" charset="-128"/>
              </a:rPr>
              <a:t>Away from lower tech stand-</a:t>
            </a:r>
            <a:r>
              <a:rPr lang="en-US" dirty="0" err="1" smtClean="0">
                <a:latin typeface="Arial" pitchFamily="34" charset="0"/>
                <a:ea typeface="ＭＳ Ｐゴシック" pitchFamily="34" charset="-128"/>
              </a:rPr>
              <a:t>bys</a:t>
            </a:r>
            <a:endParaRPr lang="en-US" dirty="0" smtClean="0">
              <a:latin typeface="Arial" pitchFamily="34" charset="0"/>
              <a:ea typeface="ＭＳ Ｐゴシック" pitchFamily="34" charset="-128"/>
            </a:endParaRPr>
          </a:p>
          <a:p>
            <a:pPr eaLnBrk="1" hangingPunct="1"/>
            <a:r>
              <a:rPr lang="en-US" sz="2800" dirty="0" smtClean="0">
                <a:latin typeface="Arial" pitchFamily="34" charset="0"/>
                <a:ea typeface="ＭＳ Ｐゴシック" pitchFamily="34" charset="-128"/>
              </a:rPr>
              <a:t>Teachers: </a:t>
            </a:r>
          </a:p>
          <a:p>
            <a:pPr lvl="1" eaLnBrk="1" hangingPunct="1"/>
            <a:r>
              <a:rPr lang="en-US" dirty="0" smtClean="0">
                <a:latin typeface="Arial" pitchFamily="34" charset="0"/>
                <a:ea typeface="ＭＳ Ｐゴシック" pitchFamily="34" charset="-128"/>
              </a:rPr>
              <a:t>Enthusiasm from early adopters</a:t>
            </a:r>
          </a:p>
          <a:p>
            <a:pPr lvl="1" eaLnBrk="1" hangingPunct="1"/>
            <a:r>
              <a:rPr lang="en-US" dirty="0" smtClean="0">
                <a:latin typeface="Arial" pitchFamily="34" charset="0"/>
                <a:ea typeface="ＭＳ Ｐゴシック" pitchFamily="34" charset="-128"/>
              </a:rPr>
              <a:t>Some hesitation (as with all tech)</a:t>
            </a:r>
          </a:p>
        </p:txBody>
      </p:sp>
      <p:pic>
        <p:nvPicPr>
          <p:cNvPr id="30724" name="Picture 1" descr="nerdy guy with his i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3297240"/>
            <a:ext cx="20574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59375432-953D-40F0-9EA5-9AC415E7757F}" type="slidenum">
              <a:rPr lang="en-US" smtClean="0"/>
              <a:pPr>
                <a:defRPr/>
              </a:pPr>
              <a:t>32</a:t>
            </a:fld>
            <a:endParaRPr lang="en-US" dirty="0"/>
          </a:p>
        </p:txBody>
      </p:sp>
    </p:spTree>
    <p:extLst>
      <p:ext uri="{BB962C8B-B14F-4D97-AF65-F5344CB8AC3E}">
        <p14:creationId xmlns:p14="http://schemas.microsoft.com/office/powerpoint/2010/main" val="163655387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609600" y="381000"/>
            <a:ext cx="8153400" cy="1143000"/>
          </a:xfrm>
        </p:spPr>
        <p:txBody>
          <a:bodyPr>
            <a:normAutofit/>
          </a:bodyPr>
          <a:lstStyle/>
          <a:p>
            <a:pPr eaLnBrk="1" hangingPunct="1"/>
            <a:r>
              <a:rPr lang="en-US" dirty="0" smtClean="0">
                <a:latin typeface="Arial" pitchFamily="34" charset="0"/>
                <a:ea typeface="ＭＳ Ｐゴシック" pitchFamily="34" charset="-128"/>
              </a:rPr>
              <a:t>Media and Technology</a:t>
            </a:r>
          </a:p>
        </p:txBody>
      </p:sp>
      <p:sp>
        <p:nvSpPr>
          <p:cNvPr id="31747" name="Rectangle 3"/>
          <p:cNvSpPr>
            <a:spLocks noGrp="1" noChangeArrowheads="1"/>
          </p:cNvSpPr>
          <p:nvPr>
            <p:ph type="body" idx="1"/>
          </p:nvPr>
        </p:nvSpPr>
        <p:spPr>
          <a:xfrm>
            <a:off x="1064173" y="1828801"/>
            <a:ext cx="7702003" cy="3616325"/>
          </a:xfrm>
        </p:spPr>
        <p:txBody>
          <a:bodyPr/>
          <a:lstStyle/>
          <a:p>
            <a:pPr eaLnBrk="1" hangingPunct="1">
              <a:buFont typeface="Wingdings" pitchFamily="2" charset="2"/>
              <a:buNone/>
            </a:pPr>
            <a:r>
              <a:rPr lang="en-US" dirty="0" smtClean="0">
                <a:latin typeface="Arial" pitchFamily="34" charset="0"/>
                <a:ea typeface="ＭＳ Ｐゴシック" pitchFamily="34" charset="-128"/>
              </a:rPr>
              <a:t>60 Minutes TV Show, Oct.23, 2011</a:t>
            </a:r>
          </a:p>
          <a:p>
            <a:pPr eaLnBrk="1" hangingPunct="1"/>
            <a:r>
              <a:rPr lang="en-US" sz="2400" b="1" dirty="0" smtClean="0">
                <a:solidFill>
                  <a:srgbClr val="002060"/>
                </a:solidFill>
                <a:latin typeface="Arial" pitchFamily="34" charset="0"/>
                <a:ea typeface="ＭＳ Ｐゴシック" pitchFamily="34" charset="-128"/>
                <a:hlinkClick r:id="rId3"/>
              </a:rPr>
              <a:t>http://www.cbsnews.com/video/watch/?id=7385686n</a:t>
            </a:r>
            <a:endParaRPr lang="en-US" sz="2400" b="1" dirty="0" smtClean="0">
              <a:solidFill>
                <a:srgbClr val="002060"/>
              </a:solidFill>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Or Google: ”60 Minutes Autism Augmentative Communication”</a:t>
            </a:r>
          </a:p>
        </p:txBody>
      </p:sp>
      <p:pic>
        <p:nvPicPr>
          <p:cNvPr id="31748" name="Picture 3" descr="CBS 60 Minutes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4" y="3641725"/>
            <a:ext cx="14446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EB66D91A-9795-47D9-8628-7E91DA62B4B5}" type="slidenum">
              <a:rPr lang="en-US" smtClean="0"/>
              <a:pPr>
                <a:defRPr/>
              </a:pPr>
              <a:t>33</a:t>
            </a:fld>
            <a:endParaRPr lang="en-US" dirty="0"/>
          </a:p>
        </p:txBody>
      </p:sp>
    </p:spTree>
    <p:extLst>
      <p:ext uri="{BB962C8B-B14F-4D97-AF65-F5344CB8AC3E}">
        <p14:creationId xmlns:p14="http://schemas.microsoft.com/office/powerpoint/2010/main" val="288098916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Apps and Mobile Tablets as AAC: PRO’s</a:t>
            </a:r>
            <a:endParaRPr lang="en-US" dirty="0"/>
          </a:p>
        </p:txBody>
      </p:sp>
      <p:sp>
        <p:nvSpPr>
          <p:cNvPr id="3" name="Content Placeholder 2"/>
          <p:cNvSpPr>
            <a:spLocks noGrp="1"/>
          </p:cNvSpPr>
          <p:nvPr>
            <p:ph idx="1"/>
          </p:nvPr>
        </p:nvSpPr>
        <p:spPr/>
        <p:txBody>
          <a:bodyPr>
            <a:normAutofit fontScale="70000" lnSpcReduction="20000"/>
          </a:bodyPr>
          <a:lstStyle/>
          <a:p>
            <a:pPr lvl="0" fontAlgn="base"/>
            <a:r>
              <a:rPr lang="en-US" dirty="0"/>
              <a:t>Apps are low cost and easily acquired comparatively speaking.</a:t>
            </a:r>
          </a:p>
          <a:p>
            <a:pPr lvl="0" fontAlgn="base"/>
            <a:r>
              <a:rPr lang="en-US" dirty="0"/>
              <a:t>There is a “Normalization” factor that has taken the mystique out of AAC.</a:t>
            </a:r>
          </a:p>
          <a:p>
            <a:pPr lvl="0" fontAlgn="base"/>
            <a:r>
              <a:rPr lang="en-US" dirty="0"/>
              <a:t>AAC is likely to reach out to many more users, for example someone who has temporarily lost her ability to speak.</a:t>
            </a:r>
          </a:p>
          <a:p>
            <a:pPr lvl="0" fontAlgn="base"/>
            <a:r>
              <a:rPr lang="en-US" dirty="0"/>
              <a:t>AAC may appeal to families of very young children, individuals with autism and others who may not traditionally have thought about AAC helping to make it more acceptable and common place.</a:t>
            </a:r>
          </a:p>
          <a:p>
            <a:pPr lvl="0" fontAlgn="base"/>
            <a:r>
              <a:rPr lang="en-US" dirty="0"/>
              <a:t>They are multi-functional making their appeal enhanced because they offer ongoing access to information, social interactions, entertainment, music and games.</a:t>
            </a:r>
          </a:p>
          <a:p>
            <a:pPr lvl="0" fontAlgn="base"/>
            <a:r>
              <a:rPr lang="en-US" dirty="0"/>
              <a:t>More people are talking about AAC and accepting it. It is becoming normalized.</a:t>
            </a:r>
          </a:p>
          <a:p>
            <a:endParaRPr lang="en-US" dirty="0"/>
          </a:p>
        </p:txBody>
      </p:sp>
      <p:sp>
        <p:nvSpPr>
          <p:cNvPr id="4" name="TextBox 3"/>
          <p:cNvSpPr txBox="1"/>
          <p:nvPr/>
        </p:nvSpPr>
        <p:spPr>
          <a:xfrm>
            <a:off x="1347952" y="5934671"/>
            <a:ext cx="7796048" cy="800219"/>
          </a:xfrm>
          <a:prstGeom prst="rect">
            <a:avLst/>
          </a:prstGeom>
          <a:noFill/>
        </p:spPr>
        <p:txBody>
          <a:bodyPr wrap="square" rtlCol="0">
            <a:spAutoFit/>
          </a:bodyPr>
          <a:lstStyle/>
          <a:p>
            <a:r>
              <a:rPr lang="en-US" sz="1400" dirty="0" smtClean="0"/>
              <a:t>Posted by Glenda Hampton Anderson </a:t>
            </a:r>
            <a:r>
              <a:rPr lang="en-US" sz="1400" b="1" dirty="0" smtClean="0">
                <a:solidFill>
                  <a:srgbClr val="0070C0"/>
                </a:solidFill>
                <a:hlinkClick r:id="rId2"/>
              </a:rPr>
              <a:t>http://atclassroom.blogspot.com/2011/02/augmentative-alternative-communication.html</a:t>
            </a:r>
            <a:r>
              <a:rPr lang="en-US" sz="1400" dirty="0" smtClean="0"/>
              <a:t>,  retrieved </a:t>
            </a:r>
            <a:r>
              <a:rPr lang="en-US" sz="1400" dirty="0"/>
              <a:t>Sept 18, 2013</a:t>
            </a:r>
          </a:p>
          <a:p>
            <a:endParaRPr lang="en-US" dirty="0"/>
          </a:p>
        </p:txBody>
      </p:sp>
    </p:spTree>
    <p:extLst>
      <p:ext uri="{BB962C8B-B14F-4D97-AF65-F5344CB8AC3E}">
        <p14:creationId xmlns:p14="http://schemas.microsoft.com/office/powerpoint/2010/main" val="417846743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590"/>
            <a:ext cx="7514035" cy="867103"/>
          </a:xfrm>
        </p:spPr>
        <p:txBody>
          <a:bodyPr>
            <a:normAutofit fontScale="90000"/>
          </a:bodyPr>
          <a:lstStyle/>
          <a:p>
            <a:r>
              <a:rPr lang="en-US" dirty="0"/>
              <a:t>Apps and Mobile Tablets as AAC: </a:t>
            </a:r>
            <a:r>
              <a:rPr lang="en-US" dirty="0" smtClean="0"/>
              <a:t>CON’s</a:t>
            </a:r>
            <a:endParaRPr lang="en-US" dirty="0"/>
          </a:p>
        </p:txBody>
      </p:sp>
      <p:sp>
        <p:nvSpPr>
          <p:cNvPr id="3" name="Content Placeholder 2"/>
          <p:cNvSpPr>
            <a:spLocks noGrp="1"/>
          </p:cNvSpPr>
          <p:nvPr>
            <p:ph idx="1"/>
          </p:nvPr>
        </p:nvSpPr>
        <p:spPr>
          <a:xfrm>
            <a:off x="152400" y="1447800"/>
            <a:ext cx="8763000" cy="5410200"/>
          </a:xfrm>
        </p:spPr>
        <p:txBody>
          <a:bodyPr>
            <a:normAutofit fontScale="62500" lnSpcReduction="20000"/>
          </a:bodyPr>
          <a:lstStyle/>
          <a:p>
            <a:pPr lvl="0" fontAlgn="base"/>
            <a:r>
              <a:rPr lang="en-US" sz="4000" dirty="0"/>
              <a:t>At least 75% of AAC Apps are developed by individuals/teams with little-to-NO background in communication. </a:t>
            </a:r>
          </a:p>
          <a:p>
            <a:pPr lvl="0" fontAlgn="base"/>
            <a:r>
              <a:rPr lang="en-US" sz="4000" dirty="0"/>
              <a:t>Most Apps are simply a picture with a speech component or text that talk. For a developing child/emerging communicator – there is no language development in having just a talking picture.</a:t>
            </a:r>
          </a:p>
          <a:p>
            <a:pPr lvl="0" fontAlgn="base"/>
            <a:r>
              <a:rPr lang="en-US" sz="4000" dirty="0"/>
              <a:t>Technical support is often lacking as are updates.</a:t>
            </a:r>
          </a:p>
          <a:p>
            <a:pPr lvl="0" fontAlgn="base"/>
            <a:r>
              <a:rPr lang="en-US" sz="4000" dirty="0"/>
              <a:t>A company rep does not come out to you to help you assess the best tool, the best access method, or provide a trial, etc. </a:t>
            </a:r>
          </a:p>
          <a:p>
            <a:pPr lvl="0" fontAlgn="base"/>
            <a:r>
              <a:rPr lang="en-US" sz="4000" dirty="0"/>
              <a:t>There is a lack of quality control so the buyer needs to be careful.</a:t>
            </a:r>
          </a:p>
          <a:p>
            <a:pPr lvl="0" fontAlgn="base"/>
            <a:r>
              <a:rPr lang="en-US" sz="4000" dirty="0"/>
              <a:t>Less customization opportunities are available. You pretty much get what you see and what you see is not individualized.</a:t>
            </a:r>
          </a:p>
          <a:p>
            <a:pPr marL="0" indent="0">
              <a:buNone/>
            </a:pPr>
            <a:endParaRPr lang="en-US" sz="3500" dirty="0"/>
          </a:p>
          <a:p>
            <a:pPr marL="0" indent="0">
              <a:buNone/>
            </a:pPr>
            <a:r>
              <a:rPr lang="en-US" sz="2400" dirty="0" smtClean="0"/>
              <a:t>Posted </a:t>
            </a:r>
            <a:r>
              <a:rPr lang="en-US" sz="2400" dirty="0"/>
              <a:t>by Glenda Hampton Anderson </a:t>
            </a:r>
            <a:r>
              <a:rPr lang="en-US" sz="2400" b="1" dirty="0">
                <a:solidFill>
                  <a:srgbClr val="0070C0"/>
                </a:solidFill>
                <a:hlinkClick r:id="rId2"/>
              </a:rPr>
              <a:t>http://atclassroom.blogspot.com/2011/02/augmentative-alternative-communication.html</a:t>
            </a:r>
            <a:r>
              <a:rPr lang="en-US" sz="2400" dirty="0"/>
              <a:t>,  	retrieved Sept 18, 2013</a:t>
            </a:r>
          </a:p>
        </p:txBody>
      </p:sp>
    </p:spTree>
    <p:extLst>
      <p:ext uri="{BB962C8B-B14F-4D97-AF65-F5344CB8AC3E}">
        <p14:creationId xmlns:p14="http://schemas.microsoft.com/office/powerpoint/2010/main" val="225401214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10000"/>
          </a:bodyPr>
          <a:lstStyle/>
          <a:p>
            <a:pPr lvl="0"/>
            <a:r>
              <a:rPr lang="en-US" dirty="0"/>
              <a:t>Support in choosing the correct system by matching the attributes of the program to the needs of the client is usually not being used (individuals or family members are sometimes making decisions based solely on what they have seen, heard or read). </a:t>
            </a:r>
            <a:endParaRPr lang="en-US" dirty="0" smtClean="0"/>
          </a:p>
          <a:p>
            <a:pPr lvl="0" fontAlgn="base"/>
            <a:r>
              <a:rPr lang="en-US" dirty="0"/>
              <a:t>Lacking the process and consideration of training, technical support and follow up.</a:t>
            </a:r>
          </a:p>
          <a:p>
            <a:pPr lvl="0" fontAlgn="base"/>
            <a:r>
              <a:rPr lang="en-US" dirty="0"/>
              <a:t>There are challenges with mobile devices themselves, such as glare, ruggedness, sound, and system back-up</a:t>
            </a:r>
            <a:r>
              <a:rPr lang="en-US" dirty="0" smtClean="0"/>
              <a:t>.</a:t>
            </a:r>
          </a:p>
          <a:p>
            <a:pPr marL="0" indent="0" fontAlgn="base">
              <a:buNone/>
            </a:pPr>
            <a:endParaRPr lang="en-US" dirty="0" smtClean="0"/>
          </a:p>
          <a:p>
            <a:pPr marL="0" indent="0" fontAlgn="base">
              <a:buNone/>
            </a:pPr>
            <a:r>
              <a:rPr lang="en-US" sz="1800" dirty="0" smtClean="0"/>
              <a:t>Posted </a:t>
            </a:r>
            <a:r>
              <a:rPr lang="en-US" sz="1800" dirty="0"/>
              <a:t>by Glenda Hampton Anderson </a:t>
            </a:r>
            <a:r>
              <a:rPr lang="en-US" sz="1800" b="1" dirty="0">
                <a:solidFill>
                  <a:srgbClr val="0070C0"/>
                </a:solidFill>
                <a:hlinkClick r:id="rId2"/>
              </a:rPr>
              <a:t>http://atclassroom.blogspot.com/2011/02/augmentative-alternative-communication.html</a:t>
            </a:r>
            <a:r>
              <a:rPr lang="en-US" sz="1800" dirty="0"/>
              <a:t>,  	retrieved Sept 18, 2013</a:t>
            </a:r>
          </a:p>
          <a:p>
            <a:pPr lvl="0" fontAlgn="base"/>
            <a:endParaRPr lang="en-US" sz="1800" dirty="0"/>
          </a:p>
          <a:p>
            <a:pPr lvl="0"/>
            <a:endParaRPr lang="en-US" dirty="0"/>
          </a:p>
          <a:p>
            <a:endParaRPr lang="en-US" dirty="0"/>
          </a:p>
        </p:txBody>
      </p:sp>
      <p:sp>
        <p:nvSpPr>
          <p:cNvPr id="5" name="Title 1"/>
          <p:cNvSpPr>
            <a:spLocks noGrp="1"/>
          </p:cNvSpPr>
          <p:nvPr>
            <p:ph type="title"/>
          </p:nvPr>
        </p:nvSpPr>
        <p:spPr>
          <a:xfrm>
            <a:off x="457200" y="0"/>
            <a:ext cx="8229600" cy="1066801"/>
          </a:xfrm>
        </p:spPr>
        <p:txBody>
          <a:bodyPr>
            <a:normAutofit fontScale="90000"/>
          </a:bodyPr>
          <a:lstStyle/>
          <a:p>
            <a:r>
              <a:rPr lang="en-US" dirty="0"/>
              <a:t>Apps and Mobile Tablets as AAC: </a:t>
            </a:r>
            <a:r>
              <a:rPr lang="en-US" dirty="0" smtClean="0"/>
              <a:t>CON’s</a:t>
            </a:r>
            <a:endParaRPr lang="en-US" dirty="0"/>
          </a:p>
        </p:txBody>
      </p:sp>
    </p:spTree>
    <p:extLst>
      <p:ext uri="{BB962C8B-B14F-4D97-AF65-F5344CB8AC3E}">
        <p14:creationId xmlns:p14="http://schemas.microsoft.com/office/powerpoint/2010/main" val="43130525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97" y="0"/>
            <a:ext cx="7514035" cy="1008993"/>
          </a:xfrm>
        </p:spPr>
        <p:txBody>
          <a:bodyPr>
            <a:normAutofit fontScale="90000"/>
          </a:bodyPr>
          <a:lstStyle/>
          <a:p>
            <a:r>
              <a:rPr lang="en-US" dirty="0"/>
              <a:t>Apps and Mobile Tablets as AAC: </a:t>
            </a:r>
            <a:r>
              <a:rPr lang="en-US" dirty="0" smtClean="0"/>
              <a:t>CON’s</a:t>
            </a:r>
            <a:endParaRPr lang="en-US" dirty="0"/>
          </a:p>
        </p:txBody>
      </p:sp>
      <p:sp>
        <p:nvSpPr>
          <p:cNvPr id="3" name="Content Placeholder 2"/>
          <p:cNvSpPr>
            <a:spLocks noGrp="1"/>
          </p:cNvSpPr>
          <p:nvPr>
            <p:ph idx="1"/>
          </p:nvPr>
        </p:nvSpPr>
        <p:spPr>
          <a:xfrm>
            <a:off x="304800" y="1447800"/>
            <a:ext cx="8839200" cy="5410200"/>
          </a:xfrm>
        </p:spPr>
        <p:txBody>
          <a:bodyPr>
            <a:normAutofit/>
          </a:bodyPr>
          <a:lstStyle/>
          <a:p>
            <a:pPr lvl="0" fontAlgn="base"/>
            <a:r>
              <a:rPr lang="en-US" sz="2600" dirty="0" smtClean="0"/>
              <a:t>Distracting- </a:t>
            </a:r>
            <a:r>
              <a:rPr lang="en-US" sz="2600" dirty="0"/>
              <a:t>many options at your fingertip may cause client to venture away from communication purpose.</a:t>
            </a:r>
          </a:p>
          <a:p>
            <a:pPr lvl="0" fontAlgn="base"/>
            <a:r>
              <a:rPr lang="en-US" sz="2600" dirty="0"/>
              <a:t>Possible hidden costs in monthly service agreements often sneak up.</a:t>
            </a:r>
          </a:p>
          <a:p>
            <a:pPr lvl="0" fontAlgn="base"/>
            <a:r>
              <a:rPr lang="en-US" sz="2600" dirty="0"/>
              <a:t>They are NOT dedicated devices meaning they are not approved for funding by private medical insurance, Medicaid or Medicare in most states like dedicated devices.</a:t>
            </a:r>
          </a:p>
          <a:p>
            <a:pPr marL="0" indent="0">
              <a:buNone/>
            </a:pPr>
            <a:r>
              <a:rPr lang="en-US" sz="1600" dirty="0" smtClean="0"/>
              <a:t>	</a:t>
            </a:r>
          </a:p>
          <a:p>
            <a:pPr marL="0" indent="0">
              <a:buNone/>
            </a:pPr>
            <a:endParaRPr lang="en-US" sz="1600" dirty="0"/>
          </a:p>
          <a:p>
            <a:pPr marL="0" indent="0">
              <a:buNone/>
            </a:pPr>
            <a:r>
              <a:rPr lang="en-US" sz="1600" dirty="0" smtClean="0"/>
              <a:t>Posted </a:t>
            </a:r>
            <a:r>
              <a:rPr lang="en-US" sz="1600" dirty="0"/>
              <a:t>by Glenda Hampton Anderson </a:t>
            </a:r>
            <a:r>
              <a:rPr lang="en-US" sz="1600" b="1" dirty="0">
                <a:solidFill>
                  <a:srgbClr val="0070C0"/>
                </a:solidFill>
                <a:hlinkClick r:id="rId2"/>
              </a:rPr>
              <a:t>http://atclassroom.blogspot.com/2011/02/augmentative-alternative-communication.html</a:t>
            </a:r>
            <a:r>
              <a:rPr lang="en-US" sz="1600" dirty="0"/>
              <a:t>,  </a:t>
            </a:r>
            <a:r>
              <a:rPr lang="en-US" sz="1600" dirty="0" smtClean="0"/>
              <a:t>	retrieved </a:t>
            </a:r>
            <a:r>
              <a:rPr lang="en-US" sz="1600" dirty="0"/>
              <a:t>Sept 18, 2013</a:t>
            </a:r>
          </a:p>
          <a:p>
            <a:endParaRPr lang="en-US" dirty="0"/>
          </a:p>
        </p:txBody>
      </p:sp>
    </p:spTree>
    <p:extLst>
      <p:ext uri="{BB962C8B-B14F-4D97-AF65-F5344CB8AC3E}">
        <p14:creationId xmlns:p14="http://schemas.microsoft.com/office/powerpoint/2010/main" val="58625018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762" y="685800"/>
            <a:ext cx="7666038" cy="731838"/>
          </a:xfrm>
        </p:spPr>
        <p:txBody>
          <a:bodyPr/>
          <a:lstStyle/>
          <a:p>
            <a:r>
              <a:rPr lang="en-US" sz="3600" dirty="0" smtClean="0"/>
              <a:t>Android App Player for PC</a:t>
            </a:r>
            <a:endParaRPr lang="en-US" sz="3600" dirty="0"/>
          </a:p>
        </p:txBody>
      </p:sp>
      <p:sp>
        <p:nvSpPr>
          <p:cNvPr id="3" name="Content Placeholder 2"/>
          <p:cNvSpPr>
            <a:spLocks noGrp="1"/>
          </p:cNvSpPr>
          <p:nvPr>
            <p:ph idx="1"/>
          </p:nvPr>
        </p:nvSpPr>
        <p:spPr>
          <a:xfrm>
            <a:off x="1407073" y="2362202"/>
            <a:ext cx="3962230" cy="3763963"/>
          </a:xfrm>
        </p:spPr>
        <p:txBody>
          <a:bodyPr/>
          <a:lstStyle/>
          <a:p>
            <a:pPr marL="0" indent="0">
              <a:buNone/>
            </a:pPr>
            <a:r>
              <a:rPr lang="en-US" dirty="0" err="1"/>
              <a:t>BlueStacks</a:t>
            </a:r>
            <a:r>
              <a:rPr lang="en-US" dirty="0"/>
              <a:t> App </a:t>
            </a:r>
            <a:r>
              <a:rPr lang="en-US" dirty="0" smtClean="0"/>
              <a:t>Player: </a:t>
            </a:r>
            <a:r>
              <a:rPr lang="en-US" dirty="0"/>
              <a:t>lets you run apps from your phone fast and </a:t>
            </a:r>
            <a:r>
              <a:rPr lang="en-US" dirty="0" smtClean="0"/>
              <a:t>full screen </a:t>
            </a:r>
            <a:r>
              <a:rPr lang="en-US" dirty="0"/>
              <a:t>on Mac and Windows</a:t>
            </a:r>
            <a:r>
              <a:rPr lang="en-US" dirty="0" smtClean="0"/>
              <a:t>.</a:t>
            </a:r>
          </a:p>
          <a:p>
            <a:endParaRPr lang="en-US" dirty="0"/>
          </a:p>
        </p:txBody>
      </p:sp>
      <p:pic>
        <p:nvPicPr>
          <p:cNvPr id="3076" name="Picture 4" descr="http://www.bluestacks.com/img/bran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806" y="1638301"/>
            <a:ext cx="2682872" cy="57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5806" y="5536666"/>
            <a:ext cx="5064503" cy="861774"/>
          </a:xfrm>
          <a:prstGeom prst="rect">
            <a:avLst/>
          </a:prstGeom>
          <a:noFill/>
        </p:spPr>
        <p:txBody>
          <a:bodyPr wrap="square" rtlCol="0">
            <a:spAutoFit/>
          </a:bodyPr>
          <a:lstStyle/>
          <a:p>
            <a:r>
              <a:rPr lang="en-US" sz="3200" dirty="0"/>
              <a:t>HTTP://www.BlueStacks.com</a:t>
            </a:r>
          </a:p>
          <a:p>
            <a:endParaRPr lang="en-US" dirty="0"/>
          </a:p>
        </p:txBody>
      </p:sp>
      <p:pic>
        <p:nvPicPr>
          <p:cNvPr id="5" name="Picture 4" descr="logo for BlueStac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981200"/>
            <a:ext cx="2492602" cy="3038475"/>
          </a:xfrm>
          <a:prstGeom prst="rect">
            <a:avLst/>
          </a:prstGeom>
        </p:spPr>
      </p:pic>
    </p:spTree>
    <p:extLst>
      <p:ext uri="{BB962C8B-B14F-4D97-AF65-F5344CB8AC3E}">
        <p14:creationId xmlns:p14="http://schemas.microsoft.com/office/powerpoint/2010/main" val="212795323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GATFL APP Finder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
        <p:nvSpPr>
          <p:cNvPr id="5" name="Content Placeholder 4"/>
          <p:cNvSpPr txBox="1">
            <a:spLocks/>
          </p:cNvSpPr>
          <p:nvPr/>
        </p:nvSpPr>
        <p:spPr bwMode="auto">
          <a:xfrm>
            <a:off x="5285390" y="1426748"/>
            <a:ext cx="371891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 typeface="Arial" pitchFamily="34" charset="0"/>
              <a:buNone/>
            </a:pPr>
            <a:r>
              <a:rPr lang="en-US" sz="2400" b="1" smtClean="0"/>
              <a:t>Search by:</a:t>
            </a:r>
          </a:p>
          <a:p>
            <a:pPr>
              <a:buFont typeface="Wingdings" pitchFamily="2" charset="2"/>
              <a:buChar char="ü"/>
            </a:pPr>
            <a:r>
              <a:rPr lang="en-US" sz="2400" b="1" smtClean="0"/>
              <a:t>App Name</a:t>
            </a:r>
          </a:p>
          <a:p>
            <a:pPr>
              <a:buFont typeface="Wingdings" pitchFamily="2" charset="2"/>
              <a:buChar char="ü"/>
            </a:pPr>
            <a:r>
              <a:rPr lang="en-US" sz="2400" b="1" smtClean="0"/>
              <a:t>Categories </a:t>
            </a:r>
          </a:p>
          <a:p>
            <a:pPr lvl="1"/>
            <a:r>
              <a:rPr lang="en-US" smtClean="0"/>
              <a:t>Book </a:t>
            </a:r>
          </a:p>
          <a:p>
            <a:pPr lvl="1"/>
            <a:r>
              <a:rPr lang="en-US" smtClean="0"/>
              <a:t>Education</a:t>
            </a:r>
          </a:p>
          <a:p>
            <a:pPr lvl="1"/>
            <a:r>
              <a:rPr lang="en-US" smtClean="0"/>
              <a:t>Environmental Adaptations</a:t>
            </a:r>
          </a:p>
          <a:p>
            <a:pPr lvl="1"/>
            <a:r>
              <a:rPr lang="en-US" smtClean="0"/>
              <a:t>Hearing</a:t>
            </a:r>
          </a:p>
          <a:p>
            <a:pPr lvl="1"/>
            <a:r>
              <a:rPr lang="en-US" smtClean="0"/>
              <a:t>Cognition, Learning, Developmental</a:t>
            </a:r>
          </a:p>
          <a:p>
            <a:pPr lvl="1"/>
            <a:r>
              <a:rPr lang="en-US" smtClean="0"/>
              <a:t>Navigation</a:t>
            </a:r>
          </a:p>
          <a:p>
            <a:pPr lvl="1"/>
            <a:r>
              <a:rPr lang="en-US" smtClean="0"/>
              <a:t>Personal Care and Safety</a:t>
            </a:r>
          </a:p>
          <a:p>
            <a:pPr lvl="1"/>
            <a:r>
              <a:rPr lang="en-US" smtClean="0"/>
              <a:t>Productivity  </a:t>
            </a:r>
          </a:p>
          <a:p>
            <a:pPr lvl="1"/>
            <a:r>
              <a:rPr lang="en-US" smtClean="0"/>
              <a:t>Communication</a:t>
            </a:r>
          </a:p>
          <a:p>
            <a:pPr lvl="1"/>
            <a:r>
              <a:rPr lang="en-US" smtClean="0"/>
              <a:t>Therapeutic Aids</a:t>
            </a:r>
          </a:p>
          <a:p>
            <a:pPr lvl="1"/>
            <a:r>
              <a:rPr lang="en-US" smtClean="0"/>
              <a:t>Vision</a:t>
            </a:r>
            <a:endParaRPr lang="en-US" dirty="0" smtClean="0"/>
          </a:p>
        </p:txBody>
      </p:sp>
      <p:pic>
        <p:nvPicPr>
          <p:cNvPr id="6" name="Content Placeholder 3" descr="Tools for Life Appfinder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1886" y="1998096"/>
            <a:ext cx="3776840" cy="3793105"/>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923036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p:txBody>
          <a:bodyPr/>
          <a:lstStyle/>
          <a:p>
            <a:r>
              <a:rPr lang="en-US" b="1" dirty="0"/>
              <a:t>CEUs and CRCs are Available</a:t>
            </a:r>
            <a:endParaRPr lang="en-US" dirty="0"/>
          </a:p>
        </p:txBody>
      </p:sp>
      <p:sp>
        <p:nvSpPr>
          <p:cNvPr id="349" name="Shape 349"/>
          <p:cNvSpPr>
            <a:spLocks noGrp="1"/>
          </p:cNvSpPr>
          <p:nvPr>
            <p:ph type="body" idx="1"/>
          </p:nvPr>
        </p:nvSpPr>
        <p:spPr>
          <a:xfrm>
            <a:off x="457200" y="1371600"/>
            <a:ext cx="8229600" cy="4953000"/>
          </a:xfrm>
        </p:spPr>
        <p:txBody>
          <a:bodyPr>
            <a:normAutofit lnSpcReduction="10000"/>
          </a:bodyPr>
          <a:lstStyle/>
          <a:p>
            <a:endParaRPr lang="en-US" sz="2900" i="1" dirty="0" smtClean="0"/>
          </a:p>
          <a:p>
            <a:pPr>
              <a:buClr>
                <a:schemeClr val="tx1"/>
              </a:buClr>
              <a:buFont typeface="Wingdings" pitchFamily="2" charset="2"/>
              <a:buChar char="§"/>
            </a:pPr>
            <a:r>
              <a:rPr lang="en-US" sz="2800" b="1" dirty="0">
                <a:latin typeface="Calibri" pitchFamily="34" charset="0"/>
                <a:cs typeface="Arial" pitchFamily="34" charset="0"/>
              </a:rPr>
              <a:t>CEUs</a:t>
            </a:r>
            <a:r>
              <a:rPr lang="en-US" sz="2800" dirty="0">
                <a:latin typeface="Calibri" pitchFamily="34" charset="0"/>
                <a:cs typeface="Arial" pitchFamily="34" charset="0"/>
              </a:rPr>
              <a:t> are </a:t>
            </a:r>
            <a:r>
              <a:rPr lang="en-US" sz="2800" dirty="0">
                <a:latin typeface="Calibri" pitchFamily="34" charset="0"/>
              </a:rPr>
              <a:t>approved for .10 clock hours and are </a:t>
            </a:r>
            <a:r>
              <a:rPr lang="en-US" sz="2800" dirty="0">
                <a:latin typeface="Calibri" pitchFamily="34" charset="0"/>
                <a:cs typeface="Arial" pitchFamily="34" charset="0"/>
              </a:rPr>
              <a:t>administered through Georgia Tech Professional Education</a:t>
            </a:r>
          </a:p>
          <a:p>
            <a:pPr>
              <a:buClr>
                <a:schemeClr val="tx1"/>
              </a:buClr>
              <a:buFont typeface="Wingdings" pitchFamily="2" charset="2"/>
              <a:buChar char="§"/>
            </a:pPr>
            <a:r>
              <a:rPr lang="en-US" sz="2800" b="1" dirty="0">
                <a:latin typeface="Calibri" pitchFamily="34" charset="0"/>
                <a:cs typeface="Arial" pitchFamily="34" charset="0"/>
              </a:rPr>
              <a:t>CRCs</a:t>
            </a:r>
            <a:r>
              <a:rPr lang="en-US" sz="2800" dirty="0">
                <a:latin typeface="Calibri" pitchFamily="34" charset="0"/>
                <a:cs typeface="Arial" pitchFamily="34" charset="0"/>
              </a:rPr>
              <a:t> </a:t>
            </a:r>
            <a:r>
              <a:rPr lang="en-US" sz="2800" dirty="0">
                <a:latin typeface="Calibri" pitchFamily="34" charset="0"/>
              </a:rPr>
              <a:t>are approved for 1.0 clock hours and are administered through the Commission on Rehabilitation Counselor Certification</a:t>
            </a:r>
          </a:p>
          <a:p>
            <a:pPr lvl="1">
              <a:buClr>
                <a:schemeClr val="tx1"/>
              </a:buClr>
              <a:buFont typeface="Wingdings" pitchFamily="2" charset="2"/>
              <a:buChar char="§"/>
            </a:pPr>
            <a:r>
              <a:rPr lang="en-US" sz="2800" dirty="0">
                <a:latin typeface="Calibri" pitchFamily="34" charset="0"/>
                <a:cs typeface="Arial" pitchFamily="34" charset="0"/>
              </a:rPr>
              <a:t>To receive your verification form, send an e-mail with the webinar title and date, your full name, organization, city, state, e-mail address and date of birth to </a:t>
            </a:r>
            <a:r>
              <a:rPr lang="en-US" sz="2800" u="sng" dirty="0">
                <a:latin typeface="Calibri" pitchFamily="34" charset="0"/>
                <a:cs typeface="Arial" pitchFamily="34" charset="0"/>
                <a:hlinkClick r:id="rId2"/>
              </a:rPr>
              <a:t>Liz.Persaud@gatfl.gatech.edu</a:t>
            </a:r>
            <a:r>
              <a:rPr lang="en-US" sz="2800" u="sng" dirty="0">
                <a:latin typeface="Calibri" pitchFamily="34" charset="0"/>
                <a:cs typeface="Arial" pitchFamily="34" charset="0"/>
              </a:rPr>
              <a:t>  </a:t>
            </a:r>
          </a:p>
        </p:txBody>
      </p:sp>
      <p:pic>
        <p:nvPicPr>
          <p:cNvPr id="5" name="Picture 4"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398880732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TFL.org homep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8" y="76200"/>
            <a:ext cx="9144000" cy="6858000"/>
          </a:xfrm>
          <a:prstGeom prst="rect">
            <a:avLst/>
          </a:prstGeom>
        </p:spPr>
      </p:pic>
      <p:sp>
        <p:nvSpPr>
          <p:cNvPr id="6" name="Oval 5"/>
          <p:cNvSpPr/>
          <p:nvPr/>
        </p:nvSpPr>
        <p:spPr>
          <a:xfrm>
            <a:off x="5410200" y="4724400"/>
            <a:ext cx="2514600" cy="10668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365200">
            <a:off x="3222204" y="4543566"/>
            <a:ext cx="2215249" cy="3048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89785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finder search p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6200"/>
            <a:ext cx="9143999" cy="6858000"/>
          </a:xfrm>
          <a:prstGeom prst="rect">
            <a:avLst/>
          </a:prstGeom>
        </p:spPr>
      </p:pic>
      <p:sp>
        <p:nvSpPr>
          <p:cNvPr id="3" name="Right Arrow 2"/>
          <p:cNvSpPr/>
          <p:nvPr/>
        </p:nvSpPr>
        <p:spPr>
          <a:xfrm flipH="1">
            <a:off x="5189277" y="3056868"/>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4675049" y="3535773"/>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flipH="1">
            <a:off x="381001" y="3918859"/>
            <a:ext cx="18344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flipH="1">
            <a:off x="914400" y="4446719"/>
            <a:ext cx="13010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718313" flipH="1">
            <a:off x="4576525" y="1599631"/>
            <a:ext cx="2139290" cy="32650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8997547" flipH="1">
            <a:off x="1966840" y="5810585"/>
            <a:ext cx="1379033" cy="31266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0833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s for Life search result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6858000"/>
          </a:xfrm>
          <a:prstGeom prst="rect">
            <a:avLst/>
          </a:prstGeom>
        </p:spPr>
      </p:pic>
    </p:spTree>
    <p:extLst>
      <p:ext uri="{BB962C8B-B14F-4D97-AF65-F5344CB8AC3E}">
        <p14:creationId xmlns:p14="http://schemas.microsoft.com/office/powerpoint/2010/main" val="85982378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 Words for Life</a:t>
            </a:r>
          </a:p>
        </p:txBody>
      </p:sp>
      <p:sp>
        <p:nvSpPr>
          <p:cNvPr id="5" name="Content Placeholder 2"/>
          <p:cNvSpPr txBox="1">
            <a:spLocks/>
          </p:cNvSpPr>
          <p:nvPr/>
        </p:nvSpPr>
        <p:spPr>
          <a:xfrm>
            <a:off x="228600" y="1371600"/>
            <a:ext cx="5141384" cy="5396552"/>
          </a:xfrm>
          <a:prstGeom prst="rect">
            <a:avLst/>
          </a:prstGeom>
          <a:extLst>
            <a:ext uri="{C572A759-6A51-4108-AA02-DFA0A04FC94B}">
              <ma14:wrappingTextBoxFlag xmlns="" xmlns:ma14="http://schemas.microsoft.com/office/mac/drawingml/2011/main" val="1"/>
            </a:ext>
          </a:extLst>
        </p:spPr>
        <p:txBody>
          <a:bodyPr>
            <a:normAutofit fontScale="85000" lnSpcReduction="1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PRC Unity® language </a:t>
            </a:r>
            <a:r>
              <a:rPr lang="en-US" sz="2800" dirty="0" smtClean="0"/>
              <a:t>system</a:t>
            </a:r>
          </a:p>
          <a:p>
            <a:r>
              <a:rPr lang="en-US" sz="2800" dirty="0" smtClean="0"/>
              <a:t>Utilizes Language </a:t>
            </a:r>
            <a:r>
              <a:rPr lang="en-US" sz="2800" dirty="0"/>
              <a:t>Acquisition through Motor Planning (LAMP™) principles and </a:t>
            </a:r>
            <a:r>
              <a:rPr lang="en-US" sz="2800" dirty="0" smtClean="0"/>
              <a:t>strategies</a:t>
            </a:r>
          </a:p>
          <a:p>
            <a:r>
              <a:rPr lang="en-US" sz="2800" dirty="0" smtClean="0"/>
              <a:t>Provides </a:t>
            </a:r>
            <a:r>
              <a:rPr lang="en-US" sz="2800" dirty="0"/>
              <a:t>a consistent motor pattern for </a:t>
            </a:r>
            <a:r>
              <a:rPr lang="en-US" sz="2800" dirty="0" smtClean="0"/>
              <a:t>words</a:t>
            </a:r>
          </a:p>
          <a:p>
            <a:r>
              <a:rPr lang="en-US" sz="2800" dirty="0"/>
              <a:t>V</a:t>
            </a:r>
            <a:r>
              <a:rPr lang="en-US" sz="2800" dirty="0" smtClean="0"/>
              <a:t>ocabulary</a:t>
            </a:r>
            <a:r>
              <a:rPr lang="en-US" sz="2800" dirty="0"/>
              <a:t>, structure, and teaching approach are based on research and years of implementation with individuals with autism and other developmental </a:t>
            </a:r>
            <a:r>
              <a:rPr lang="en-US" sz="2800" dirty="0" smtClean="0"/>
              <a:t>disabilities</a:t>
            </a:r>
          </a:p>
          <a:p>
            <a:r>
              <a:rPr lang="en-US" sz="2800" dirty="0" err="1" smtClean="0"/>
              <a:t>iSharePRC</a:t>
            </a:r>
            <a:r>
              <a:rPr lang="en-US" sz="2800" dirty="0" smtClean="0"/>
              <a:t> allows back-up and sharing of vocabulary files as well as converting files from dedicated PRC        		devices to use on application.</a:t>
            </a:r>
          </a:p>
          <a:p>
            <a:endParaRPr lang="en-US" sz="2600" dirty="0" smtClean="0"/>
          </a:p>
          <a:p>
            <a:endParaRPr lang="en-US" dirty="0"/>
          </a:p>
        </p:txBody>
      </p:sp>
      <p:pic>
        <p:nvPicPr>
          <p:cNvPr id="6" name="Content Placeholder 4" descr="LAMP Words for Lif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642" y="1600200"/>
            <a:ext cx="857250" cy="1143000"/>
          </a:xfrm>
          <a:prstGeom prst="rect">
            <a:avLst/>
          </a:prstGeom>
        </p:spPr>
      </p:pic>
      <p:pic>
        <p:nvPicPr>
          <p:cNvPr id="7" name="Picture 6" descr="LAMP Words for Life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984" y="2971800"/>
            <a:ext cx="3697816" cy="2773362"/>
          </a:xfrm>
          <a:prstGeom prst="rect">
            <a:avLst/>
          </a:prstGeom>
        </p:spPr>
      </p:pic>
    </p:spTree>
    <p:extLst>
      <p:ext uri="{BB962C8B-B14F-4D97-AF65-F5344CB8AC3E}">
        <p14:creationId xmlns:p14="http://schemas.microsoft.com/office/powerpoint/2010/main" val="2923036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Tobii</a:t>
            </a:r>
            <a:r>
              <a:rPr lang="en-US" dirty="0" smtClean="0"/>
              <a:t> </a:t>
            </a:r>
            <a:r>
              <a:rPr lang="en-US" dirty="0" err="1" smtClean="0"/>
              <a:t>Dynavox</a:t>
            </a:r>
            <a:r>
              <a:rPr lang="en-US" dirty="0" smtClean="0"/>
              <a:t> Compass</a:t>
            </a:r>
            <a:endParaRPr lang="en-US" dirty="0"/>
          </a:p>
        </p:txBody>
      </p:sp>
      <p:sp>
        <p:nvSpPr>
          <p:cNvPr id="3" name="Text Placeholder 2"/>
          <p:cNvSpPr>
            <a:spLocks noGrp="1"/>
          </p:cNvSpPr>
          <p:nvPr>
            <p:ph type="body" idx="1"/>
          </p:nvPr>
        </p:nvSpPr>
        <p:spPr>
          <a:xfrm>
            <a:off x="491836" y="1600200"/>
            <a:ext cx="6236344" cy="4880877"/>
          </a:xfrm>
        </p:spPr>
        <p:txBody>
          <a:bodyPr>
            <a:normAutofit fontScale="77500" lnSpcReduction="20000"/>
          </a:bodyPr>
          <a:lstStyle/>
          <a:p>
            <a:r>
              <a:rPr lang="en-US" dirty="0" smtClean="0"/>
              <a:t>Access to pre-stored phrases, core words, and keyboard for message generation. </a:t>
            </a:r>
          </a:p>
          <a:p>
            <a:r>
              <a:rPr lang="en-US" dirty="0" smtClean="0"/>
              <a:t>Jump </a:t>
            </a:r>
            <a:r>
              <a:rPr lang="en-US" dirty="0"/>
              <a:t>into the conversation with </a:t>
            </a:r>
            <a:r>
              <a:rPr lang="en-US" dirty="0" err="1"/>
              <a:t>QuickFires</a:t>
            </a:r>
            <a:r>
              <a:rPr lang="en-US" dirty="0"/>
              <a:t> and </a:t>
            </a:r>
            <a:r>
              <a:rPr lang="en-US" dirty="0" err="1"/>
              <a:t>QuickPhrases</a:t>
            </a:r>
            <a:r>
              <a:rPr lang="en-US" dirty="0" smtClean="0"/>
              <a:t>.</a:t>
            </a:r>
          </a:p>
          <a:p>
            <a:r>
              <a:rPr lang="en-US" dirty="0"/>
              <a:t>Additional built-in supports such as Behavior Supports and Scripts </a:t>
            </a:r>
            <a:r>
              <a:rPr lang="en-US" dirty="0" smtClean="0"/>
              <a:t> </a:t>
            </a:r>
          </a:p>
          <a:p>
            <a:r>
              <a:rPr lang="en-US" dirty="0" smtClean="0"/>
              <a:t>Multiple Languages available</a:t>
            </a:r>
          </a:p>
          <a:p>
            <a:r>
              <a:rPr lang="en-US" dirty="0" smtClean="0"/>
              <a:t> Gateway and PODD premium </a:t>
            </a:r>
            <a:r>
              <a:rPr lang="en-US" dirty="0" err="1" smtClean="0"/>
              <a:t>pagesets</a:t>
            </a:r>
            <a:r>
              <a:rPr lang="en-US" dirty="0" smtClean="0"/>
              <a:t> available for purchase</a:t>
            </a:r>
          </a:p>
          <a:p>
            <a:r>
              <a:rPr lang="en-US" dirty="0" smtClean="0"/>
              <a:t>Programming available remotely on editing software, file transfer and sharing available via </a:t>
            </a:r>
            <a:r>
              <a:rPr lang="en-US" dirty="0" err="1" smtClean="0"/>
              <a:t>Tobii</a:t>
            </a:r>
            <a:r>
              <a:rPr lang="en-US" dirty="0" smtClean="0"/>
              <a:t> </a:t>
            </a:r>
            <a:r>
              <a:rPr lang="en-US" dirty="0" err="1" smtClean="0"/>
              <a:t>Dynavox</a:t>
            </a:r>
            <a:r>
              <a:rPr lang="en-US" dirty="0" smtClean="0"/>
              <a:t> account.</a:t>
            </a:r>
          </a:p>
          <a:p>
            <a:r>
              <a:rPr lang="en-US" dirty="0" smtClean="0"/>
              <a:t>Scanning/switch accessible</a:t>
            </a:r>
            <a:endParaRPr lang="en-US" dirty="0"/>
          </a:p>
          <a:p>
            <a:endParaRPr lang="en-US" dirty="0"/>
          </a:p>
        </p:txBody>
      </p:sp>
      <p:pic>
        <p:nvPicPr>
          <p:cNvPr id="5" name="Picture 4" descr="Compa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2286000"/>
            <a:ext cx="1600200" cy="1600200"/>
          </a:xfrm>
          <a:prstGeom prst="rect">
            <a:avLst/>
          </a:prstGeom>
        </p:spPr>
      </p:pic>
      <p:pic>
        <p:nvPicPr>
          <p:cNvPr id="6" name="Picture 5" descr="Compass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544" y="4953000"/>
            <a:ext cx="2450455" cy="1815152"/>
          </a:xfrm>
          <a:prstGeom prst="rect">
            <a:avLst/>
          </a:prstGeom>
        </p:spPr>
      </p:pic>
    </p:spTree>
    <p:extLst>
      <p:ext uri="{BB962C8B-B14F-4D97-AF65-F5344CB8AC3E}">
        <p14:creationId xmlns:p14="http://schemas.microsoft.com/office/powerpoint/2010/main" val="58536872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Chat</a:t>
            </a:r>
            <a:endParaRPr lang="en-US" dirty="0"/>
          </a:p>
        </p:txBody>
      </p:sp>
      <p:sp>
        <p:nvSpPr>
          <p:cNvPr id="5" name="Content Placeholder 2"/>
          <p:cNvSpPr txBox="1">
            <a:spLocks/>
          </p:cNvSpPr>
          <p:nvPr/>
        </p:nvSpPr>
        <p:spPr>
          <a:xfrm>
            <a:off x="304799" y="1600200"/>
            <a:ext cx="5599113" cy="4525963"/>
          </a:xfrm>
          <a:prstGeom prst="rect">
            <a:avLst/>
          </a:prstGeom>
          <a:extLst>
            <a:ext uri="{C572A759-6A51-4108-AA02-DFA0A04FC94B}">
              <ma14:wrappingTextBoxFlag xmlns="" xmlns:ma14="http://schemas.microsoft.com/office/mac/drawingml/2011/main" val="1"/>
            </a:ext>
          </a:extLst>
        </p:spPr>
        <p:txBody>
          <a:bodyPr>
            <a:normAutofit fontScale="85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3 versions; </a:t>
            </a:r>
            <a:r>
              <a:rPr lang="en-US" sz="2600" dirty="0" err="1" smtClean="0"/>
              <a:t>TouchChat</a:t>
            </a:r>
            <a:r>
              <a:rPr lang="en-US" sz="2600" dirty="0" smtClean="0"/>
              <a:t> HD-Lite, Touch Chat HD-ACC, </a:t>
            </a:r>
            <a:r>
              <a:rPr lang="en-US" sz="2600" dirty="0" err="1" smtClean="0"/>
              <a:t>TouchChat</a:t>
            </a:r>
            <a:r>
              <a:rPr lang="en-US" sz="2600" dirty="0" smtClean="0"/>
              <a:t> HD-AAC Word Power</a:t>
            </a:r>
          </a:p>
          <a:p>
            <a:r>
              <a:rPr lang="en-US" sz="2600" dirty="0" smtClean="0"/>
              <a:t>Customization available within application and remotely using Chat Editor software</a:t>
            </a:r>
          </a:p>
          <a:p>
            <a:r>
              <a:rPr lang="en-US" sz="2600" dirty="0" smtClean="0"/>
              <a:t>Vocabulary file transfer and sharing available through iTunes and </a:t>
            </a:r>
            <a:r>
              <a:rPr lang="en-US" sz="2600" dirty="0" err="1" smtClean="0"/>
              <a:t>ishareservices</a:t>
            </a:r>
            <a:r>
              <a:rPr lang="en-US" sz="2600" dirty="0" smtClean="0"/>
              <a:t>.</a:t>
            </a:r>
          </a:p>
          <a:p>
            <a:r>
              <a:rPr lang="en-US" sz="2600" dirty="0"/>
              <a:t>Text generated with </a:t>
            </a:r>
            <a:r>
              <a:rPr lang="en-US" sz="2600" dirty="0" err="1"/>
              <a:t>TouchChat</a:t>
            </a:r>
            <a:r>
              <a:rPr lang="en-US" sz="2600" dirty="0"/>
              <a:t> pages can be shared on </a:t>
            </a:r>
            <a:r>
              <a:rPr lang="en-US" sz="2600" dirty="0" smtClean="0"/>
              <a:t>social media</a:t>
            </a:r>
          </a:p>
          <a:p>
            <a:r>
              <a:rPr lang="en-US" sz="2600" dirty="0" smtClean="0"/>
              <a:t>English </a:t>
            </a:r>
            <a:r>
              <a:rPr lang="en-US" sz="2600" dirty="0"/>
              <a:t>and Spanish </a:t>
            </a:r>
            <a:r>
              <a:rPr lang="en-US" sz="2600" dirty="0" smtClean="0"/>
              <a:t>options</a:t>
            </a:r>
          </a:p>
          <a:p>
            <a:r>
              <a:rPr lang="en-US" sz="2600" dirty="0" smtClean="0"/>
              <a:t>Communication via pre-stored messages, core words, and keyboard.</a:t>
            </a:r>
            <a:endParaRPr lang="en-US" sz="2600" dirty="0"/>
          </a:p>
          <a:p>
            <a:r>
              <a:rPr lang="en-US" sz="2600" dirty="0"/>
              <a:t>Adjustments include button dwell time and button release </a:t>
            </a:r>
            <a:r>
              <a:rPr lang="en-US" sz="2600" dirty="0" smtClean="0"/>
              <a:t>time; ability to hide buttons</a:t>
            </a:r>
          </a:p>
          <a:p>
            <a:r>
              <a:rPr lang="en-US" sz="2600" dirty="0" smtClean="0"/>
              <a:t>Scanning/switch accessible</a:t>
            </a:r>
          </a:p>
          <a:p>
            <a:endParaRPr lang="en-US" dirty="0"/>
          </a:p>
        </p:txBody>
      </p:sp>
      <p:pic>
        <p:nvPicPr>
          <p:cNvPr id="6" name="Content Placeholder 4" descr="Touch Chat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842" y="1338791"/>
            <a:ext cx="743114" cy="990819"/>
          </a:xfrm>
          <a:prstGeom prst="rect">
            <a:avLst/>
          </a:prstGeom>
        </p:spPr>
      </p:pic>
      <p:pic>
        <p:nvPicPr>
          <p:cNvPr id="7" name="Picture 6" descr="Touch Chat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913" y="2253302"/>
            <a:ext cx="3240087" cy="4495800"/>
          </a:xfrm>
          <a:prstGeom prst="rect">
            <a:avLst/>
          </a:prstGeom>
        </p:spPr>
      </p:pic>
    </p:spTree>
    <p:extLst>
      <p:ext uri="{BB962C8B-B14F-4D97-AF65-F5344CB8AC3E}">
        <p14:creationId xmlns:p14="http://schemas.microsoft.com/office/powerpoint/2010/main" val="53038173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SonoFlex</a:t>
            </a:r>
            <a:endParaRPr lang="en-US" dirty="0"/>
          </a:p>
        </p:txBody>
      </p:sp>
      <p:sp>
        <p:nvSpPr>
          <p:cNvPr id="3" name="Text Placeholder 2"/>
          <p:cNvSpPr>
            <a:spLocks noGrp="1"/>
          </p:cNvSpPr>
          <p:nvPr>
            <p:ph type="body" idx="1"/>
          </p:nvPr>
        </p:nvSpPr>
        <p:spPr>
          <a:xfrm>
            <a:off x="228600" y="1333907"/>
            <a:ext cx="6553200" cy="5167952"/>
          </a:xfrm>
        </p:spPr>
        <p:txBody>
          <a:bodyPr>
            <a:normAutofit fontScale="77500" lnSpcReduction="20000"/>
          </a:bodyPr>
          <a:lstStyle/>
          <a:p>
            <a:r>
              <a:rPr lang="en-US" sz="3400" dirty="0"/>
              <a:t>Combines core and topic-based vocabulary in a unique and dynamic way</a:t>
            </a:r>
          </a:p>
          <a:p>
            <a:r>
              <a:rPr lang="en-US" sz="3400" dirty="0"/>
              <a:t>Provides an easy, and highly motivating, start with over 50 pre-made context vocabularies</a:t>
            </a:r>
          </a:p>
          <a:p>
            <a:r>
              <a:rPr lang="en-US" sz="3400" dirty="0" err="1" smtClean="0"/>
              <a:t>Symbolstix</a:t>
            </a:r>
            <a:r>
              <a:rPr lang="en-US" sz="3400" dirty="0" smtClean="0"/>
              <a:t> and/or imported photos</a:t>
            </a:r>
            <a:endParaRPr lang="en-US" sz="3400" dirty="0"/>
          </a:p>
          <a:p>
            <a:r>
              <a:rPr lang="en-US" sz="3400" dirty="0" smtClean="0"/>
              <a:t>Customizable only on the device.</a:t>
            </a:r>
          </a:p>
          <a:p>
            <a:r>
              <a:rPr lang="en-US" sz="3400" dirty="0" smtClean="0"/>
              <a:t>Color coding based on Fitzgerald Key</a:t>
            </a:r>
            <a:endParaRPr lang="en-US" sz="3400" dirty="0"/>
          </a:p>
          <a:p>
            <a:r>
              <a:rPr lang="en-US" sz="3400" dirty="0" smtClean="0"/>
              <a:t>Requires ability to swipe through pages to locate desired vocabulary/message</a:t>
            </a:r>
            <a:endParaRPr lang="en-US" sz="3400" dirty="0"/>
          </a:p>
          <a:p>
            <a:r>
              <a:rPr lang="en-US" sz="3400" dirty="0" err="1" smtClean="0"/>
              <a:t>Tobii</a:t>
            </a:r>
            <a:r>
              <a:rPr lang="en-US" sz="3400" dirty="0" smtClean="0"/>
              <a:t> </a:t>
            </a:r>
            <a:r>
              <a:rPr lang="en-US" sz="3400" dirty="0" err="1"/>
              <a:t>Sono</a:t>
            </a:r>
            <a:r>
              <a:rPr lang="en-US" sz="3400" dirty="0"/>
              <a:t> Flex is available for iPhone, </a:t>
            </a:r>
            <a:endParaRPr lang="en-US" sz="3400" dirty="0" smtClean="0"/>
          </a:p>
          <a:p>
            <a:pPr marL="0" indent="0">
              <a:buNone/>
            </a:pPr>
            <a:r>
              <a:rPr lang="en-US" sz="3400" dirty="0"/>
              <a:t> </a:t>
            </a:r>
            <a:r>
              <a:rPr lang="en-US" sz="3400" dirty="0" smtClean="0"/>
              <a:t>    iPod</a:t>
            </a:r>
            <a:r>
              <a:rPr lang="en-US" sz="3400" dirty="0"/>
              <a:t>, </a:t>
            </a:r>
            <a:r>
              <a:rPr lang="en-US" sz="3400" dirty="0" smtClean="0"/>
              <a:t>iPad</a:t>
            </a:r>
          </a:p>
          <a:p>
            <a:r>
              <a:rPr lang="en-US" sz="3400" dirty="0" err="1" smtClean="0"/>
              <a:t>Sono</a:t>
            </a:r>
            <a:r>
              <a:rPr lang="en-US" sz="3400" dirty="0" smtClean="0"/>
              <a:t> Flex Lite version available for free with 		  fewer context based vocabularies</a:t>
            </a:r>
            <a:endParaRPr lang="en-US" sz="3400" dirty="0"/>
          </a:p>
          <a:p>
            <a:endParaRPr lang="en-US" dirty="0"/>
          </a:p>
        </p:txBody>
      </p:sp>
      <p:pic>
        <p:nvPicPr>
          <p:cNvPr id="5" name="Picture 4" descr="Sonoflex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05" y="1981200"/>
            <a:ext cx="1657895" cy="1657895"/>
          </a:xfrm>
          <a:prstGeom prst="rect">
            <a:avLst/>
          </a:prstGeom>
        </p:spPr>
      </p:pic>
      <p:pic>
        <p:nvPicPr>
          <p:cNvPr id="6" name="Picture 5" descr="Sonoflex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24" y="4038600"/>
            <a:ext cx="3047455" cy="1557337"/>
          </a:xfrm>
          <a:prstGeom prst="rect">
            <a:avLst/>
          </a:prstGeom>
        </p:spPr>
      </p:pic>
    </p:spTree>
    <p:extLst>
      <p:ext uri="{BB962C8B-B14F-4D97-AF65-F5344CB8AC3E}">
        <p14:creationId xmlns:p14="http://schemas.microsoft.com/office/powerpoint/2010/main" val="34833929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Avaz</a:t>
            </a:r>
            <a:r>
              <a:rPr lang="en-US" dirty="0"/>
              <a:t> for Autism (AAC)</a:t>
            </a:r>
            <a:br>
              <a:rPr lang="en-US" dirty="0"/>
            </a:br>
            <a:endParaRPr lang="en-US" dirty="0"/>
          </a:p>
        </p:txBody>
      </p:sp>
      <p:sp>
        <p:nvSpPr>
          <p:cNvPr id="5" name="Title 1"/>
          <p:cNvSpPr txBox="1">
            <a:spLocks/>
          </p:cNvSpPr>
          <p:nvPr/>
        </p:nvSpPr>
        <p:spPr>
          <a:xfrm>
            <a:off x="762000" y="609600"/>
            <a:ext cx="7924800" cy="808038"/>
          </a:xfrm>
          <a:prstGeom prst="rect">
            <a:avLst/>
          </a:prstGeom>
          <a:extLst>
            <a:ext uri="{C572A759-6A51-4108-AA02-DFA0A04FC94B}">
              <ma14:wrappingTextBoxFlag xmlns="" xmlns:ma14="http://schemas.microsoft.com/office/mac/drawingml/2011/main" val="1"/>
            </a:ext>
          </a:extLst>
        </p:spPr>
        <p:txBody>
          <a:bodyPr anchor="t">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6" name="Content Placeholder 4" descr="Avaz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81983"/>
            <a:ext cx="2451063" cy="1838297"/>
          </a:xfrm>
          <a:prstGeom prst="rect">
            <a:avLst/>
          </a:prstGeom>
        </p:spPr>
      </p:pic>
      <p:sp>
        <p:nvSpPr>
          <p:cNvPr id="7" name="Content Placeholder 2"/>
          <p:cNvSpPr txBox="1">
            <a:spLocks/>
          </p:cNvSpPr>
          <p:nvPr/>
        </p:nvSpPr>
        <p:spPr>
          <a:xfrm>
            <a:off x="228600" y="1417638"/>
            <a:ext cx="6324600" cy="5350514"/>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Arial" panose="020B0604020202020204" pitchFamily="34" charset="0"/>
              <a:buChar char="•"/>
            </a:pPr>
            <a:r>
              <a:rPr lang="en-US" sz="8000" dirty="0">
                <a:solidFill>
                  <a:srgbClr val="000000"/>
                </a:solidFill>
              </a:rPr>
              <a:t>Pre programmed with 5 category folders; Quick, Core Words, Getting Started, Basic (1), and Advanced (2)</a:t>
            </a:r>
          </a:p>
          <a:p>
            <a:pPr fontAlgn="base">
              <a:buFont typeface="Arial" panose="020B0604020202020204" pitchFamily="34" charset="0"/>
              <a:buChar char="•"/>
            </a:pPr>
            <a:r>
              <a:rPr lang="en-US" sz="8000" dirty="0">
                <a:solidFill>
                  <a:srgbClr val="000000"/>
                </a:solidFill>
              </a:rPr>
              <a:t>Color Coding based on the Fitzgerald </a:t>
            </a:r>
            <a:r>
              <a:rPr lang="en-US" sz="8000" dirty="0" smtClean="0">
                <a:solidFill>
                  <a:srgbClr val="000000"/>
                </a:solidFill>
              </a:rPr>
              <a:t>Key</a:t>
            </a:r>
            <a:endParaRPr lang="en-US" sz="8000" dirty="0">
              <a:solidFill>
                <a:srgbClr val="000000"/>
              </a:solidFill>
            </a:endParaRPr>
          </a:p>
          <a:p>
            <a:pPr fontAlgn="base">
              <a:buFont typeface="Arial" panose="020B0604020202020204" pitchFamily="34" charset="0"/>
              <a:buChar char="•"/>
            </a:pPr>
            <a:r>
              <a:rPr lang="en-US" sz="8000" dirty="0">
                <a:solidFill>
                  <a:srgbClr val="000000"/>
                </a:solidFill>
              </a:rPr>
              <a:t>Alert Button to bring attention to the user</a:t>
            </a:r>
          </a:p>
          <a:p>
            <a:pPr fontAlgn="base">
              <a:buFont typeface="Arial" panose="020B0604020202020204" pitchFamily="34" charset="0"/>
              <a:buChar char="•"/>
            </a:pPr>
            <a:r>
              <a:rPr lang="en-US" sz="8000" dirty="0">
                <a:solidFill>
                  <a:srgbClr val="000000"/>
                </a:solidFill>
              </a:rPr>
              <a:t>Mistake Button – for user self-correction</a:t>
            </a:r>
          </a:p>
          <a:p>
            <a:pPr fontAlgn="base">
              <a:buFont typeface="Arial" panose="020B0604020202020204" pitchFamily="34" charset="0"/>
              <a:buChar char="•"/>
            </a:pPr>
            <a:r>
              <a:rPr lang="en-US" sz="8000" dirty="0" err="1" smtClean="0">
                <a:solidFill>
                  <a:srgbClr val="000000"/>
                </a:solidFill>
              </a:rPr>
              <a:t>Symbolstix</a:t>
            </a:r>
            <a:r>
              <a:rPr lang="en-US" sz="8000" dirty="0" smtClean="0">
                <a:solidFill>
                  <a:srgbClr val="000000"/>
                </a:solidFill>
              </a:rPr>
              <a:t> or import your own images</a:t>
            </a:r>
            <a:endParaRPr lang="en-US" sz="8000" dirty="0">
              <a:solidFill>
                <a:srgbClr val="000000"/>
              </a:solidFill>
            </a:endParaRPr>
          </a:p>
          <a:p>
            <a:pPr fontAlgn="base">
              <a:buFont typeface="Arial" panose="020B0604020202020204" pitchFamily="34" charset="0"/>
              <a:buChar char="•"/>
            </a:pPr>
            <a:r>
              <a:rPr lang="en-US" sz="8000" dirty="0">
                <a:solidFill>
                  <a:srgbClr val="000000"/>
                </a:solidFill>
              </a:rPr>
              <a:t>Ability to </a:t>
            </a:r>
            <a:r>
              <a:rPr lang="en-US" sz="8000" dirty="0" smtClean="0">
                <a:solidFill>
                  <a:srgbClr val="000000"/>
                </a:solidFill>
              </a:rPr>
              <a:t>add/customize </a:t>
            </a:r>
            <a:r>
              <a:rPr lang="en-US" sz="8000" dirty="0">
                <a:solidFill>
                  <a:srgbClr val="000000"/>
                </a:solidFill>
              </a:rPr>
              <a:t>categories and vocabulary </a:t>
            </a:r>
          </a:p>
          <a:p>
            <a:pPr fontAlgn="base">
              <a:buFont typeface="Arial" panose="020B0604020202020204" pitchFamily="34" charset="0"/>
              <a:buChar char="•"/>
            </a:pPr>
            <a:r>
              <a:rPr lang="en-US" sz="8000" dirty="0">
                <a:solidFill>
                  <a:srgbClr val="000000"/>
                </a:solidFill>
              </a:rPr>
              <a:t>Voice choices (male, female, child) </a:t>
            </a:r>
            <a:r>
              <a:rPr lang="en-US" sz="8000" dirty="0" smtClean="0">
                <a:solidFill>
                  <a:srgbClr val="000000"/>
                </a:solidFill>
              </a:rPr>
              <a:t> or </a:t>
            </a:r>
            <a:r>
              <a:rPr lang="en-US" sz="8000" dirty="0">
                <a:solidFill>
                  <a:srgbClr val="000000"/>
                </a:solidFill>
              </a:rPr>
              <a:t>record your </a:t>
            </a:r>
            <a:r>
              <a:rPr lang="en-US" sz="8000" dirty="0" smtClean="0">
                <a:solidFill>
                  <a:srgbClr val="000000"/>
                </a:solidFill>
              </a:rPr>
              <a:t>own</a:t>
            </a:r>
            <a:endParaRPr lang="en-US" sz="8000" dirty="0">
              <a:solidFill>
                <a:srgbClr val="000000"/>
              </a:solidFill>
            </a:endParaRPr>
          </a:p>
          <a:p>
            <a:pPr fontAlgn="base">
              <a:buFont typeface="Arial" panose="020B0604020202020204" pitchFamily="34" charset="0"/>
              <a:buChar char="•"/>
            </a:pPr>
            <a:r>
              <a:rPr lang="en-US" sz="8000" dirty="0"/>
              <a:t>Share </a:t>
            </a:r>
            <a:r>
              <a:rPr lang="en-US" sz="8000" dirty="0" smtClean="0"/>
              <a:t>social </a:t>
            </a:r>
            <a:r>
              <a:rPr lang="en-US" sz="8000" dirty="0"/>
              <a:t>messages using email, Facebook, </a:t>
            </a:r>
            <a:r>
              <a:rPr lang="en-US" sz="8000" dirty="0" smtClean="0"/>
              <a:t>Twitter</a:t>
            </a:r>
          </a:p>
          <a:p>
            <a:pPr fontAlgn="base">
              <a:buFont typeface="Arial" panose="020B0604020202020204" pitchFamily="34" charset="0"/>
              <a:buChar char="•"/>
            </a:pPr>
            <a:r>
              <a:rPr lang="en-US" sz="8000" dirty="0" smtClean="0"/>
              <a:t>Measure </a:t>
            </a:r>
            <a:r>
              <a:rPr lang="en-US" sz="8000" dirty="0"/>
              <a:t>the child’s progress with </a:t>
            </a:r>
            <a:r>
              <a:rPr lang="en-US" sz="8000" dirty="0" err="1"/>
              <a:t>Avaz</a:t>
            </a:r>
            <a:r>
              <a:rPr lang="en-US" sz="8000" dirty="0"/>
              <a:t> analytics, presented as easy to understand </a:t>
            </a:r>
            <a:r>
              <a:rPr lang="en-US" sz="8000" dirty="0" smtClean="0"/>
              <a:t>graphs</a:t>
            </a:r>
            <a:endParaRPr lang="en-US" sz="8000" dirty="0">
              <a:solidFill>
                <a:srgbClr val="000000"/>
              </a:solidFill>
            </a:endParaRPr>
          </a:p>
          <a:p>
            <a:pPr fontAlgn="base">
              <a:buFont typeface="Arial" panose="020B0604020202020204" pitchFamily="34" charset="0"/>
              <a:buChar char="•"/>
            </a:pPr>
            <a:r>
              <a:rPr lang="en-US" sz="8000" dirty="0" smtClean="0">
                <a:solidFill>
                  <a:srgbClr val="000000"/>
                </a:solidFill>
              </a:rPr>
              <a:t>Comprehensive </a:t>
            </a:r>
            <a:r>
              <a:rPr lang="en-US" sz="8000" dirty="0">
                <a:solidFill>
                  <a:srgbClr val="000000"/>
                </a:solidFill>
              </a:rPr>
              <a:t>settings that include; tips, adjustment of cell number (1-24), caption size, high contrast (black background), starting screen choice, and much </a:t>
            </a:r>
            <a:r>
              <a:rPr lang="en-US" sz="8000" dirty="0" smtClean="0">
                <a:solidFill>
                  <a:srgbClr val="000000"/>
                </a:solidFill>
              </a:rPr>
              <a:t>more</a:t>
            </a:r>
          </a:p>
          <a:p>
            <a:pPr fontAlgn="base">
              <a:buFont typeface="Arial" panose="020B0604020202020204" pitchFamily="34" charset="0"/>
              <a:buChar char="•"/>
            </a:pPr>
            <a:r>
              <a:rPr lang="en-US" sz="8000" dirty="0" smtClean="0"/>
              <a:t>Easy </a:t>
            </a:r>
            <a:r>
              <a:rPr lang="en-US" sz="8000" dirty="0"/>
              <a:t>backup and restore using iTunes and Dropbox</a:t>
            </a:r>
          </a:p>
          <a:p>
            <a:pPr marL="0" indent="0" fontAlgn="base">
              <a:buNone/>
            </a:pPr>
            <a:endParaRPr lang="en-US" sz="7200" dirty="0">
              <a:solidFill>
                <a:srgbClr val="000000"/>
              </a:solidFill>
            </a:endParaRPr>
          </a:p>
          <a:p>
            <a:pPr marL="0" indent="0">
              <a:buNone/>
            </a:pPr>
            <a:endParaRPr lang="en-US" sz="7200" dirty="0" smtClean="0"/>
          </a:p>
          <a:p>
            <a:endParaRPr lang="en-US" dirty="0"/>
          </a:p>
        </p:txBody>
      </p:sp>
    </p:spTree>
    <p:extLst>
      <p:ext uri="{BB962C8B-B14F-4D97-AF65-F5344CB8AC3E}">
        <p14:creationId xmlns:p14="http://schemas.microsoft.com/office/powerpoint/2010/main" val="29230362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ProloQuo2Go</a:t>
            </a:r>
            <a:endParaRPr lang="en-US" dirty="0"/>
          </a:p>
        </p:txBody>
      </p:sp>
      <p:sp>
        <p:nvSpPr>
          <p:cNvPr id="5" name="Content Placeholder 2"/>
          <p:cNvSpPr txBox="1">
            <a:spLocks/>
          </p:cNvSpPr>
          <p:nvPr/>
        </p:nvSpPr>
        <p:spPr>
          <a:xfrm>
            <a:off x="3581400" y="1447800"/>
            <a:ext cx="5283925" cy="5033277"/>
          </a:xfrm>
          <a:prstGeom prst="rect">
            <a:avLst/>
          </a:prstGeom>
          <a:extLst>
            <a:ext uri="{C572A759-6A51-4108-AA02-DFA0A04FC94B}">
              <ma14:wrappingTextBoxFlag xmlns="" xmlns:ma14="http://schemas.microsoft.com/office/mac/drawingml/2011/main" val="1"/>
            </a:ext>
          </a:extLst>
        </p:spPr>
        <p:txBody>
          <a:bodyPr>
            <a:normAutofit fontScale="85000" lnSpcReduction="1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Standard Version: Crescendo vocabulary available in 3 levels; basic, intermediate, advanced communication.</a:t>
            </a:r>
          </a:p>
          <a:p>
            <a:r>
              <a:rPr lang="en-US" sz="2600" dirty="0" smtClean="0"/>
              <a:t>Gateway </a:t>
            </a:r>
            <a:r>
              <a:rPr lang="en-US" sz="2600" dirty="0"/>
              <a:t>to Language &amp; Learning© core word </a:t>
            </a:r>
            <a:r>
              <a:rPr lang="en-US" sz="2600" dirty="0" smtClean="0"/>
              <a:t>vocabulary available as in app purchase</a:t>
            </a:r>
          </a:p>
          <a:p>
            <a:r>
              <a:rPr lang="en-US" sz="2600" dirty="0"/>
              <a:t>C</a:t>
            </a:r>
            <a:r>
              <a:rPr lang="en-US" sz="2600" dirty="0" smtClean="0"/>
              <a:t>ustom </a:t>
            </a:r>
            <a:r>
              <a:rPr lang="en-US" sz="2600" dirty="0"/>
              <a:t>color </a:t>
            </a:r>
            <a:r>
              <a:rPr lang="en-US" sz="2600" dirty="0" smtClean="0"/>
              <a:t>coding on Crescendo and Fitzgerald Key color coding on Gateway</a:t>
            </a:r>
            <a:endParaRPr lang="en-US" sz="2600" dirty="0"/>
          </a:p>
          <a:p>
            <a:r>
              <a:rPr lang="en-US" sz="2600" dirty="0" err="1" smtClean="0"/>
              <a:t>SymbolStix</a:t>
            </a:r>
            <a:r>
              <a:rPr lang="en-US" sz="2600" dirty="0" smtClean="0"/>
              <a:t> symbols included</a:t>
            </a:r>
          </a:p>
          <a:p>
            <a:r>
              <a:rPr lang="en-US" sz="2600" dirty="0" smtClean="0"/>
              <a:t>Set </a:t>
            </a:r>
            <a:r>
              <a:rPr lang="en-US" sz="2600" dirty="0"/>
              <a:t>up two languages </a:t>
            </a:r>
            <a:r>
              <a:rPr lang="en-US" sz="2600" dirty="0" smtClean="0"/>
              <a:t>for </a:t>
            </a:r>
            <a:r>
              <a:rPr lang="en-US" sz="2600" dirty="0"/>
              <a:t>bilingual users</a:t>
            </a:r>
            <a:r>
              <a:rPr lang="en-US" sz="2600" dirty="0" smtClean="0"/>
              <a:t>.</a:t>
            </a:r>
          </a:p>
          <a:p>
            <a:r>
              <a:rPr lang="en-US" sz="2600" dirty="0"/>
              <a:t>C</a:t>
            </a:r>
            <a:r>
              <a:rPr lang="en-US" sz="2600" dirty="0" smtClean="0"/>
              <a:t>ustomization options on device</a:t>
            </a:r>
          </a:p>
          <a:p>
            <a:r>
              <a:rPr lang="en-US" sz="2600" dirty="0" smtClean="0"/>
              <a:t>Scanning/switch accessible</a:t>
            </a:r>
          </a:p>
          <a:p>
            <a:r>
              <a:rPr lang="en-US" sz="2600" dirty="0"/>
              <a:t>B</a:t>
            </a:r>
            <a:r>
              <a:rPr lang="en-US" sz="2600" dirty="0" smtClean="0"/>
              <a:t>ackup </a:t>
            </a:r>
            <a:r>
              <a:rPr lang="en-US" sz="2600" dirty="0"/>
              <a:t>and sync options </a:t>
            </a:r>
            <a:r>
              <a:rPr lang="en-US" sz="2600" dirty="0" smtClean="0"/>
              <a:t>via Dropbox</a:t>
            </a:r>
          </a:p>
          <a:p>
            <a:r>
              <a:rPr lang="en-US" sz="2600" dirty="0"/>
              <a:t>M</a:t>
            </a:r>
            <a:r>
              <a:rPr lang="en-US" sz="2600" dirty="0" smtClean="0"/>
              <a:t>anual </a:t>
            </a:r>
            <a:r>
              <a:rPr lang="en-US" sz="2600" dirty="0"/>
              <a:t>&amp; help videos </a:t>
            </a:r>
            <a:r>
              <a:rPr lang="en-US" sz="2600" dirty="0" smtClean="0"/>
              <a:t>available</a:t>
            </a:r>
          </a:p>
          <a:p>
            <a:pPr marL="0" indent="0">
              <a:buNone/>
            </a:pPr>
            <a:endParaRPr lang="en-US" sz="2600" dirty="0" smtClean="0"/>
          </a:p>
          <a:p>
            <a:endParaRPr lang="en-US" dirty="0"/>
          </a:p>
        </p:txBody>
      </p:sp>
      <p:pic>
        <p:nvPicPr>
          <p:cNvPr id="6" name="Content Placeholder 5" descr="ProloQuo2Go Logo (an ow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336" y="4660283"/>
            <a:ext cx="1073698" cy="1431597"/>
          </a:xfrm>
          <a:prstGeom prst="rect">
            <a:avLst/>
          </a:prstGeom>
        </p:spPr>
      </p:pic>
      <p:pic>
        <p:nvPicPr>
          <p:cNvPr id="7" name="Picture 6" descr="ProloQuo2Go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1600200"/>
            <a:ext cx="2664372" cy="2664372"/>
          </a:xfrm>
          <a:prstGeom prst="rect">
            <a:avLst/>
          </a:prstGeom>
        </p:spPr>
      </p:pic>
    </p:spTree>
    <p:extLst>
      <p:ext uri="{BB962C8B-B14F-4D97-AF65-F5344CB8AC3E}">
        <p14:creationId xmlns:p14="http://schemas.microsoft.com/office/powerpoint/2010/main" val="386303417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GoTalk</a:t>
            </a:r>
            <a:r>
              <a:rPr lang="en-US" dirty="0" smtClean="0"/>
              <a:t> NOW</a:t>
            </a:r>
            <a:endParaRPr lang="en-US" dirty="0"/>
          </a:p>
        </p:txBody>
      </p:sp>
      <p:sp>
        <p:nvSpPr>
          <p:cNvPr id="3" name="Text Placeholder 2"/>
          <p:cNvSpPr>
            <a:spLocks noGrp="1"/>
          </p:cNvSpPr>
          <p:nvPr>
            <p:ph type="body" idx="1"/>
          </p:nvPr>
        </p:nvSpPr>
        <p:spPr>
          <a:xfrm>
            <a:off x="457200" y="1600200"/>
            <a:ext cx="5638800" cy="4525963"/>
          </a:xfrm>
        </p:spPr>
        <p:txBody>
          <a:bodyPr>
            <a:normAutofit/>
          </a:bodyPr>
          <a:lstStyle/>
          <a:p>
            <a:r>
              <a:rPr lang="en-US" sz="2000" dirty="0" err="1"/>
              <a:t>GoTalk</a:t>
            </a:r>
            <a:r>
              <a:rPr lang="en-US" sz="2000" dirty="0"/>
              <a:t> NOW is a full-featured, customizable AAC app for the iPad, </a:t>
            </a:r>
            <a:endParaRPr lang="en-US" sz="2000" dirty="0" smtClean="0"/>
          </a:p>
          <a:p>
            <a:r>
              <a:rPr lang="en-US" sz="2000" dirty="0"/>
              <a:t>I</a:t>
            </a:r>
            <a:r>
              <a:rPr lang="en-US" sz="2000" dirty="0" smtClean="0"/>
              <a:t>deal </a:t>
            </a:r>
            <a:r>
              <a:rPr lang="en-US" sz="2000" dirty="0"/>
              <a:t>for both the beginner and experienced </a:t>
            </a:r>
            <a:r>
              <a:rPr lang="en-US" sz="2000" dirty="0" smtClean="0"/>
              <a:t>communicator.</a:t>
            </a:r>
          </a:p>
          <a:p>
            <a:r>
              <a:rPr lang="en-US" sz="2000" dirty="0"/>
              <a:t>E</a:t>
            </a:r>
            <a:r>
              <a:rPr lang="en-US" sz="2000" dirty="0" smtClean="0"/>
              <a:t>asy-to-use</a:t>
            </a:r>
            <a:r>
              <a:rPr lang="en-US" sz="2000" dirty="0"/>
              <a:t>, touch-based editor</a:t>
            </a:r>
            <a:r>
              <a:rPr lang="en-US" sz="2000" dirty="0" smtClean="0"/>
              <a:t>.</a:t>
            </a:r>
          </a:p>
          <a:p>
            <a:r>
              <a:rPr lang="en-US" sz="2000" dirty="0" smtClean="0"/>
              <a:t>Use Imagine Symbol set or your own pictures.</a:t>
            </a:r>
          </a:p>
          <a:p>
            <a:r>
              <a:rPr lang="en-US" sz="2000" dirty="0" err="1" smtClean="0"/>
              <a:t>GoTalk</a:t>
            </a:r>
            <a:r>
              <a:rPr lang="en-US" sz="2000" dirty="0" smtClean="0"/>
              <a:t> Lite available (free) – 5 customizable pages</a:t>
            </a:r>
          </a:p>
          <a:p>
            <a:r>
              <a:rPr lang="en-US" sz="2000" dirty="0" err="1" smtClean="0"/>
              <a:t>GoTalk</a:t>
            </a:r>
            <a:r>
              <a:rPr lang="en-US" sz="2000" dirty="0" smtClean="0"/>
              <a:t> NOW – unlimited pages, 1 text to speech voice, in-app purchases for extra voices</a:t>
            </a:r>
          </a:p>
          <a:p>
            <a:r>
              <a:rPr lang="en-US" sz="2000" dirty="0" err="1" smtClean="0"/>
              <a:t>GoTalk</a:t>
            </a:r>
            <a:r>
              <a:rPr lang="en-US" sz="2000" dirty="0" smtClean="0"/>
              <a:t> PLUS – includes </a:t>
            </a:r>
            <a:r>
              <a:rPr lang="en-US" sz="2000" dirty="0" err="1" smtClean="0"/>
              <a:t>Symbolstix</a:t>
            </a:r>
            <a:r>
              <a:rPr lang="en-US" sz="2000" dirty="0" smtClean="0"/>
              <a:t> Library and </a:t>
            </a:r>
            <a:r>
              <a:rPr lang="en-US" sz="2000" dirty="0" err="1" smtClean="0"/>
              <a:t>Acapela</a:t>
            </a:r>
            <a:r>
              <a:rPr lang="en-US" sz="2000" dirty="0" smtClean="0"/>
              <a:t> text to speech voices.</a:t>
            </a:r>
          </a:p>
          <a:p>
            <a:r>
              <a:rPr lang="en-US" sz="2000" dirty="0" smtClean="0"/>
              <a:t>Scanning/switch accessible</a:t>
            </a:r>
            <a:endParaRPr lang="en-US" sz="2000" dirty="0"/>
          </a:p>
        </p:txBody>
      </p:sp>
      <p:pic>
        <p:nvPicPr>
          <p:cNvPr id="5" name="Picture 4" descr="GoTalk Now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700" y="1828800"/>
            <a:ext cx="1828800" cy="1828800"/>
          </a:xfrm>
          <a:prstGeom prst="rect">
            <a:avLst/>
          </a:prstGeom>
        </p:spPr>
      </p:pic>
      <p:pic>
        <p:nvPicPr>
          <p:cNvPr id="6" name="Picture 5" descr="GoTalk Now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910652"/>
            <a:ext cx="2628900" cy="1905000"/>
          </a:xfrm>
          <a:prstGeom prst="rect">
            <a:avLst/>
          </a:prstGeom>
        </p:spPr>
      </p:pic>
    </p:spTree>
    <p:extLst>
      <p:ext uri="{BB962C8B-B14F-4D97-AF65-F5344CB8AC3E}">
        <p14:creationId xmlns:p14="http://schemas.microsoft.com/office/powerpoint/2010/main" val="26591128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Join us for Upcoming </a:t>
            </a:r>
            <a:r>
              <a:rPr lang="en-US" b="1" dirty="0" smtClean="0"/>
              <a:t>Events!</a:t>
            </a:r>
            <a:endParaRPr lang="en-US" dirty="0"/>
          </a:p>
        </p:txBody>
      </p:sp>
      <p:pic>
        <p:nvPicPr>
          <p:cNvPr id="6" name="Picture 5" descr="On the upper right hand corner of the Tools for Life  home page there is a webinar schedule.  Webinar archives are immediately below."/>
          <p:cNvPicPr>
            <a:picLocks noChangeAspect="1"/>
          </p:cNvPicPr>
          <p:nvPr/>
        </p:nvPicPr>
        <p:blipFill>
          <a:blip r:embed="rId2"/>
          <a:stretch>
            <a:fillRect/>
          </a:stretch>
        </p:blipFill>
        <p:spPr>
          <a:xfrm>
            <a:off x="3740251" y="2038350"/>
            <a:ext cx="5441849" cy="3686175"/>
          </a:xfrm>
          <a:prstGeom prst="rect">
            <a:avLst/>
          </a:prstGeom>
        </p:spPr>
      </p:pic>
      <p:sp>
        <p:nvSpPr>
          <p:cNvPr id="7" name="Content Placeholder 2"/>
          <p:cNvSpPr txBox="1">
            <a:spLocks/>
          </p:cNvSpPr>
          <p:nvPr/>
        </p:nvSpPr>
        <p:spPr>
          <a:xfrm>
            <a:off x="47080" y="1963644"/>
            <a:ext cx="3693171" cy="2800767"/>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342900" indent="-342900" algn="l">
              <a:buFont typeface="Arial" panose="020B0604020202020204" pitchFamily="34" charset="0"/>
              <a:buChar char="•"/>
            </a:pPr>
            <a:r>
              <a:rPr lang="en-US" sz="2000" b="1" dirty="0" smtClean="0"/>
              <a:t>November 10, 2016   </a:t>
            </a:r>
            <a:r>
              <a:rPr lang="en-US" sz="2000" dirty="0" smtClean="0"/>
              <a:t>Making Paper-based Classroom Activities Accessible  with Joyce </a:t>
            </a:r>
            <a:r>
              <a:rPr lang="en-US" sz="2000" dirty="0" err="1" smtClean="0"/>
              <a:t>Pufnock</a:t>
            </a:r>
            <a:r>
              <a:rPr lang="en-US" sz="2000" dirty="0" smtClean="0"/>
              <a:t>, Cherokee County Schools</a:t>
            </a:r>
          </a:p>
          <a:p>
            <a:pPr marL="342900" indent="-342900" algn="l">
              <a:buFont typeface="Arial" panose="020B0604020202020204" pitchFamily="34" charset="0"/>
              <a:buChar char="•"/>
            </a:pPr>
            <a:r>
              <a:rPr lang="en-US" sz="2000" b="1" dirty="0" smtClean="0"/>
              <a:t>December 9, 2016   </a:t>
            </a:r>
            <a:r>
              <a:rPr lang="en-US" sz="2000" dirty="0" smtClean="0"/>
              <a:t>GATE Conference (8am-4pm) at the GA Tech Student Center</a:t>
            </a:r>
          </a:p>
          <a:p>
            <a:pPr marL="457200" lvl="1" indent="0"/>
            <a:endParaRPr lang="en-US" sz="1600" dirty="0"/>
          </a:p>
        </p:txBody>
      </p:sp>
      <p:pic>
        <p:nvPicPr>
          <p:cNvPr id="8" name="Picture 7" descr="On the upper right hand corner of the Tools for Life  home page there is a webinar schedule.  Webinar archives are immediately below."/>
          <p:cNvPicPr>
            <a:picLocks noChangeAspect="1"/>
          </p:cNvPicPr>
          <p:nvPr/>
        </p:nvPicPr>
        <p:blipFill>
          <a:blip r:embed="rId2"/>
          <a:stretch>
            <a:fillRect/>
          </a:stretch>
        </p:blipFill>
        <p:spPr>
          <a:xfrm>
            <a:off x="3657600" y="2057400"/>
            <a:ext cx="5441849" cy="3686175"/>
          </a:xfrm>
          <a:prstGeom prst="rect">
            <a:avLst/>
          </a:prstGeom>
        </p:spPr>
      </p:pic>
      <p:pic>
        <p:nvPicPr>
          <p:cNvPr id="10" name="Picture 9"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100302728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SoundingBoard</a:t>
            </a:r>
            <a:endParaRPr lang="en-US" dirty="0"/>
          </a:p>
        </p:txBody>
      </p:sp>
      <p:sp>
        <p:nvSpPr>
          <p:cNvPr id="5" name="Content Placeholder 2"/>
          <p:cNvSpPr txBox="1">
            <a:spLocks/>
          </p:cNvSpPr>
          <p:nvPr/>
        </p:nvSpPr>
        <p:spPr>
          <a:xfrm>
            <a:off x="351235" y="1563739"/>
            <a:ext cx="5211365" cy="4917338"/>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u="sng" dirty="0" smtClean="0"/>
              <a:t>FREE</a:t>
            </a:r>
            <a:r>
              <a:rPr lang="en-US" sz="2400" dirty="0" smtClean="0"/>
              <a:t> app which allows you to create communication boards on your iPad or iPod touch. </a:t>
            </a:r>
          </a:p>
          <a:p>
            <a:r>
              <a:rPr lang="en-US" sz="2400" dirty="0" smtClean="0"/>
              <a:t>Pre-loaded communication boards and in-app purchases available for editable boards.</a:t>
            </a:r>
          </a:p>
          <a:p>
            <a:r>
              <a:rPr lang="en-US" sz="2400" dirty="0" smtClean="0"/>
              <a:t>Use your own photos, or access the </a:t>
            </a:r>
            <a:r>
              <a:rPr lang="en-US" sz="2400" dirty="0" err="1" smtClean="0"/>
              <a:t>AbleNet</a:t>
            </a:r>
            <a:r>
              <a:rPr lang="en-US" sz="2400" dirty="0" smtClean="0"/>
              <a:t> symbols.</a:t>
            </a:r>
          </a:p>
          <a:p>
            <a:r>
              <a:rPr lang="en-US" sz="2400" dirty="0" smtClean="0"/>
              <a:t>Record your own messages on each button (unlimited recording time).</a:t>
            </a:r>
          </a:p>
          <a:p>
            <a:r>
              <a:rPr lang="en-US" sz="2400" dirty="0" smtClean="0"/>
              <a:t>Switch accessible </a:t>
            </a:r>
          </a:p>
          <a:p>
            <a:r>
              <a:rPr lang="en-US" sz="2400" dirty="0" smtClean="0"/>
              <a:t>Offers basic data collection on application usage</a:t>
            </a:r>
          </a:p>
          <a:p>
            <a:r>
              <a:rPr lang="en-US" sz="2400" dirty="0" smtClean="0"/>
              <a:t>Latest version now allows you to import and export communication boards</a:t>
            </a:r>
          </a:p>
          <a:p>
            <a:endParaRPr lang="en-US" sz="2400" dirty="0" smtClean="0"/>
          </a:p>
          <a:p>
            <a:endParaRPr lang="en-US" dirty="0"/>
          </a:p>
        </p:txBody>
      </p:sp>
      <p:pic>
        <p:nvPicPr>
          <p:cNvPr id="6" name="Content Placeholder 4" descr="Soundingboard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234" y="1341530"/>
            <a:ext cx="1104980" cy="1325470"/>
          </a:xfrm>
          <a:prstGeom prst="rect">
            <a:avLst/>
          </a:prstGeom>
        </p:spPr>
      </p:pic>
      <p:pic>
        <p:nvPicPr>
          <p:cNvPr id="8" name="Picture 7" descr="Soundingboard scre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234" y="3048000"/>
            <a:ext cx="1907554" cy="3326523"/>
          </a:xfrm>
          <a:prstGeom prst="rect">
            <a:avLst/>
          </a:prstGeom>
        </p:spPr>
      </p:pic>
      <p:pic>
        <p:nvPicPr>
          <p:cNvPr id="7" name="Picture 6" descr="Soundingboard symb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636" y="1563739"/>
            <a:ext cx="1877259" cy="3326523"/>
          </a:xfrm>
          <a:prstGeom prst="rect">
            <a:avLst/>
          </a:prstGeom>
        </p:spPr>
      </p:pic>
    </p:spTree>
    <p:extLst>
      <p:ext uri="{BB962C8B-B14F-4D97-AF65-F5344CB8AC3E}">
        <p14:creationId xmlns:p14="http://schemas.microsoft.com/office/powerpoint/2010/main" val="29230362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CoughDrop</a:t>
            </a:r>
            <a:endParaRPr lang="en-US" dirty="0"/>
          </a:p>
        </p:txBody>
      </p:sp>
      <p:sp>
        <p:nvSpPr>
          <p:cNvPr id="3" name="Text Placeholder 2"/>
          <p:cNvSpPr>
            <a:spLocks noGrp="1"/>
          </p:cNvSpPr>
          <p:nvPr>
            <p:ph type="body" idx="1"/>
          </p:nvPr>
        </p:nvSpPr>
        <p:spPr>
          <a:xfrm>
            <a:off x="247650" y="1219200"/>
            <a:ext cx="5715000" cy="5261877"/>
          </a:xfrm>
        </p:spPr>
        <p:txBody>
          <a:bodyPr>
            <a:normAutofit fontScale="85000" lnSpcReduction="10000"/>
          </a:bodyPr>
          <a:lstStyle/>
          <a:p>
            <a:r>
              <a:rPr lang="en-US" dirty="0" smtClean="0"/>
              <a:t>Simple AAC app </a:t>
            </a:r>
            <a:r>
              <a:rPr lang="en-US" dirty="0"/>
              <a:t>that empowers individuals and the teams around them. </a:t>
            </a:r>
            <a:endParaRPr lang="en-US" dirty="0" smtClean="0"/>
          </a:p>
          <a:p>
            <a:r>
              <a:rPr lang="en-US" dirty="0" smtClean="0"/>
              <a:t>Runs </a:t>
            </a:r>
            <a:r>
              <a:rPr lang="en-US" dirty="0"/>
              <a:t>on multiple devices, so you can log in on your tablet, phone or computer and have access to the same communication tools and interface</a:t>
            </a:r>
            <a:r>
              <a:rPr lang="en-US" dirty="0" smtClean="0"/>
              <a:t>.</a:t>
            </a:r>
          </a:p>
          <a:p>
            <a:r>
              <a:rPr lang="en-US" dirty="0" smtClean="0"/>
              <a:t>Can </a:t>
            </a:r>
            <a:r>
              <a:rPr lang="en-US" dirty="0"/>
              <a:t>be installed without being purchased, but a web site </a:t>
            </a:r>
            <a:r>
              <a:rPr lang="en-US" dirty="0" smtClean="0"/>
              <a:t>subscription ($200/ 5 </a:t>
            </a:r>
            <a:r>
              <a:rPr lang="en-US" dirty="0" err="1" smtClean="0"/>
              <a:t>yr</a:t>
            </a:r>
            <a:r>
              <a:rPr lang="en-US" dirty="0" smtClean="0"/>
              <a:t> license or $7/mo.) </a:t>
            </a:r>
            <a:r>
              <a:rPr lang="en-US" dirty="0"/>
              <a:t>is required </a:t>
            </a:r>
            <a:r>
              <a:rPr lang="en-US" dirty="0" smtClean="0"/>
              <a:t>after </a:t>
            </a:r>
            <a:r>
              <a:rPr lang="en-US" dirty="0"/>
              <a:t>the two-month trial period has ended.</a:t>
            </a:r>
          </a:p>
        </p:txBody>
      </p:sp>
      <p:pic>
        <p:nvPicPr>
          <p:cNvPr id="7" name="Picture 6" descr="Cough Drop A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857374"/>
            <a:ext cx="2095500" cy="1571625"/>
          </a:xfrm>
          <a:prstGeom prst="rect">
            <a:avLst/>
          </a:prstGeom>
        </p:spPr>
      </p:pic>
      <p:pic>
        <p:nvPicPr>
          <p:cNvPr id="8" name="Picture 7" descr="Cough Drop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675" y="3657600"/>
            <a:ext cx="2638425" cy="1485900"/>
          </a:xfrm>
          <a:prstGeom prst="rect">
            <a:avLst/>
          </a:prstGeom>
        </p:spPr>
      </p:pic>
      <p:pic>
        <p:nvPicPr>
          <p:cNvPr id="9" name="Picture 8" descr="Cough Drop A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974" y="5510511"/>
            <a:ext cx="2257425" cy="1076039"/>
          </a:xfrm>
          <a:prstGeom prst="rect">
            <a:avLst/>
          </a:prstGeom>
        </p:spPr>
      </p:pic>
      <p:pic>
        <p:nvPicPr>
          <p:cNvPr id="10" name="Picture 9" descr="Cough Drop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850" y="1876424"/>
            <a:ext cx="1123950" cy="1123950"/>
          </a:xfrm>
          <a:prstGeom prst="rect">
            <a:avLst/>
          </a:prstGeom>
        </p:spPr>
      </p:pic>
    </p:spTree>
    <p:extLst>
      <p:ext uri="{BB962C8B-B14F-4D97-AF65-F5344CB8AC3E}">
        <p14:creationId xmlns:p14="http://schemas.microsoft.com/office/powerpoint/2010/main" val="411712223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Verbally Premium</a:t>
            </a:r>
          </a:p>
        </p:txBody>
      </p:sp>
      <p:sp>
        <p:nvSpPr>
          <p:cNvPr id="5" name="Content Placeholder 2"/>
          <p:cNvSpPr txBox="1">
            <a:spLocks/>
          </p:cNvSpPr>
          <p:nvPr/>
        </p:nvSpPr>
        <p:spPr>
          <a:xfrm>
            <a:off x="304800" y="1418896"/>
            <a:ext cx="4728341" cy="5225995"/>
          </a:xfrm>
          <a:prstGeom prst="rect">
            <a:avLst/>
          </a:prstGeom>
          <a:extLst>
            <a:ext uri="{C572A759-6A51-4108-AA02-DFA0A04FC94B}">
              <ma14:wrappingTextBoxFlag xmlns="" xmlns:ma14="http://schemas.microsoft.com/office/mac/drawingml/2011/main" val="1"/>
            </a:ext>
          </a:extLst>
        </p:spPr>
        <p:txBody>
          <a:bodyPr>
            <a:normAutofit fontScale="70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T</a:t>
            </a:r>
            <a:r>
              <a:rPr lang="en-US" dirty="0" smtClean="0"/>
              <a:t>ext-based communication app available for both iPhone/iPod Touch and iPad. </a:t>
            </a:r>
          </a:p>
          <a:p>
            <a:r>
              <a:rPr lang="en-US" dirty="0" smtClean="0"/>
              <a:t>FREE version of this app, available but does not include all voices and features of Verbally Premium.</a:t>
            </a:r>
          </a:p>
          <a:p>
            <a:r>
              <a:rPr lang="en-US" dirty="0" smtClean="0"/>
              <a:t>Uses a Word grid of 50 commonly used words as well as a keyboard. </a:t>
            </a:r>
          </a:p>
          <a:p>
            <a:r>
              <a:rPr lang="en-US" dirty="0" smtClean="0"/>
              <a:t>Word prediction with integrated learning of words. </a:t>
            </a:r>
          </a:p>
          <a:p>
            <a:r>
              <a:rPr lang="en-US" dirty="0" smtClean="0"/>
              <a:t>High-quality </a:t>
            </a:r>
            <a:r>
              <a:rPr lang="en-US" dirty="0" err="1" smtClean="0"/>
              <a:t>Acapela</a:t>
            </a:r>
            <a:r>
              <a:rPr lang="en-US" dirty="0" smtClean="0"/>
              <a:t> text-to-speech voices. </a:t>
            </a:r>
          </a:p>
          <a:p>
            <a:r>
              <a:rPr lang="en-US" dirty="0" smtClean="0"/>
              <a:t>Save customized sentences/phrases</a:t>
            </a:r>
            <a:r>
              <a:rPr lang="en-US" dirty="0"/>
              <a:t> </a:t>
            </a:r>
            <a:r>
              <a:rPr lang="en-US" dirty="0" smtClean="0"/>
              <a:t>and organize by category</a:t>
            </a:r>
          </a:p>
          <a:p>
            <a:r>
              <a:rPr lang="en-US" dirty="0" smtClean="0"/>
              <a:t>Share messages via email.</a:t>
            </a:r>
          </a:p>
          <a:p>
            <a:pPr marL="0" indent="0">
              <a:buNone/>
            </a:pPr>
            <a:endParaRPr lang="en-US" dirty="0" smtClean="0"/>
          </a:p>
          <a:p>
            <a:endParaRPr lang="en-US" dirty="0"/>
          </a:p>
        </p:txBody>
      </p:sp>
      <p:pic>
        <p:nvPicPr>
          <p:cNvPr id="6" name="Content Placeholder 10" descr="Verbally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141" y="5607433"/>
            <a:ext cx="778094" cy="1037459"/>
          </a:xfrm>
          <a:prstGeom prst="rect">
            <a:avLst/>
          </a:prstGeom>
        </p:spPr>
      </p:pic>
      <p:pic>
        <p:nvPicPr>
          <p:cNvPr id="7" name="Picture 6" descr="Verbally a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141" y="1592318"/>
            <a:ext cx="3649717" cy="3649717"/>
          </a:xfrm>
          <a:prstGeom prst="rect">
            <a:avLst/>
          </a:prstGeom>
        </p:spPr>
      </p:pic>
    </p:spTree>
    <p:extLst>
      <p:ext uri="{BB962C8B-B14F-4D97-AF65-F5344CB8AC3E}">
        <p14:creationId xmlns:p14="http://schemas.microsoft.com/office/powerpoint/2010/main" val="353140908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Speak </a:t>
            </a:r>
            <a:r>
              <a:rPr lang="en-US" dirty="0" smtClean="0">
                <a:cs typeface="Arial" pitchFamily="34" charset="0"/>
              </a:rPr>
              <a:t>It!</a:t>
            </a:r>
            <a:endParaRPr lang="en-US" dirty="0"/>
          </a:p>
        </p:txBody>
      </p:sp>
      <p:sp>
        <p:nvSpPr>
          <p:cNvPr id="5" name="Content Placeholder 2"/>
          <p:cNvSpPr txBox="1">
            <a:spLocks/>
          </p:cNvSpPr>
          <p:nvPr/>
        </p:nvSpPr>
        <p:spPr>
          <a:xfrm>
            <a:off x="4038600" y="1524000"/>
            <a:ext cx="4800600" cy="4572000"/>
          </a:xfrm>
          <a:prstGeom prst="rect">
            <a:avLst/>
          </a:prstGeom>
          <a:extLst>
            <a:ext uri="{C572A759-6A51-4108-AA02-DFA0A04FC94B}">
              <ma14:wrappingTextBoxFlag xmlns="" xmlns:ma14="http://schemas.microsoft.com/office/mac/drawingml/2011/main" val="1"/>
            </a:ext>
          </a:extLst>
        </p:spPr>
        <p:txBody>
          <a:bodyPr>
            <a:normAutofit/>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cs typeface="Arial" pitchFamily="34" charset="0"/>
              </a:rPr>
              <a:t>Copy emails, documents, web pages, PDF files, and more; paste them into Speak it!, and have the text spoken back to you.</a:t>
            </a:r>
          </a:p>
          <a:p>
            <a:r>
              <a:rPr lang="en-US" sz="2400" smtClean="0">
                <a:cs typeface="Arial" pitchFamily="34" charset="0"/>
              </a:rPr>
              <a:t>Email text to speech files</a:t>
            </a:r>
          </a:p>
          <a:p>
            <a:r>
              <a:rPr lang="en-US" sz="2400" smtClean="0">
                <a:cs typeface="Arial" pitchFamily="34" charset="0"/>
              </a:rPr>
              <a:t>Make announcements over PA system</a:t>
            </a:r>
          </a:p>
          <a:p>
            <a:r>
              <a:rPr lang="en-US" sz="2400" smtClean="0">
                <a:cs typeface="Arial" pitchFamily="34" charset="0"/>
              </a:rPr>
              <a:t>Endless phrases and possible uses</a:t>
            </a:r>
          </a:p>
          <a:p>
            <a:r>
              <a:rPr lang="en-US" sz="2400" smtClean="0">
                <a:cs typeface="Arial" pitchFamily="34" charset="0"/>
              </a:rPr>
              <a:t>$1.99</a:t>
            </a:r>
            <a:endParaRPr lang="en-US" sz="2400" dirty="0" smtClean="0">
              <a:cs typeface="Arial" pitchFamily="34" charset="0"/>
            </a:endParaRPr>
          </a:p>
        </p:txBody>
      </p:sp>
      <p:pic>
        <p:nvPicPr>
          <p:cNvPr id="6" name="Content Placeholder 7" descr="speakit-app"/>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066800" y="2209800"/>
            <a:ext cx="2686050" cy="2686050"/>
          </a:xfrm>
          <a:prstGeom prst="rect">
            <a:avLst/>
          </a:prstGeom>
        </p:spPr>
      </p:pic>
    </p:spTree>
    <p:extLst>
      <p:ext uri="{BB962C8B-B14F-4D97-AF65-F5344CB8AC3E}">
        <p14:creationId xmlns:p14="http://schemas.microsoft.com/office/powerpoint/2010/main" val="353140908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AutisMate</a:t>
            </a:r>
            <a:endParaRPr lang="en-US" dirty="0"/>
          </a:p>
        </p:txBody>
      </p:sp>
      <p:sp>
        <p:nvSpPr>
          <p:cNvPr id="5" name="Content Placeholder 2"/>
          <p:cNvSpPr txBox="1">
            <a:spLocks/>
          </p:cNvSpPr>
          <p:nvPr/>
        </p:nvSpPr>
        <p:spPr>
          <a:xfrm>
            <a:off x="228600" y="1418898"/>
            <a:ext cx="5827586" cy="5349254"/>
          </a:xfrm>
          <a:prstGeom prst="rect">
            <a:avLst/>
          </a:prstGeom>
          <a:extLst>
            <a:ext uri="{C572A759-6A51-4108-AA02-DFA0A04FC94B}">
              <ma14:wrappingTextBoxFlag xmlns="" xmlns:ma14="http://schemas.microsoft.com/office/mac/drawingml/2011/main" val="1"/>
            </a:ext>
          </a:extLst>
        </p:spPr>
        <p:txBody>
          <a:bodyPr>
            <a:normAutofit fontScale="625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400" dirty="0" smtClean="0"/>
              <a:t>A comprehensive communication and behavior tool, with Visual Scene Displays, choice boards and symbol-based grid AAC set. Other visual tools to support behavior and social skills are also included. It is designed for the iPad. </a:t>
            </a:r>
          </a:p>
          <a:p>
            <a:r>
              <a:rPr lang="en-US" sz="3400" dirty="0" smtClean="0"/>
              <a:t>Access to </a:t>
            </a:r>
            <a:r>
              <a:rPr lang="en-US" sz="3400" dirty="0" err="1" smtClean="0"/>
              <a:t>SymbolStix</a:t>
            </a:r>
            <a:r>
              <a:rPr lang="en-US" sz="3400" dirty="0" smtClean="0"/>
              <a:t> library, and easily add your own photos and videos.</a:t>
            </a:r>
          </a:p>
          <a:p>
            <a:r>
              <a:rPr lang="en-US" sz="3400" dirty="0" smtClean="0"/>
              <a:t>Video modeling, visual schedules, visual stories and other behavioral tools are included within the app.</a:t>
            </a:r>
          </a:p>
          <a:p>
            <a:r>
              <a:rPr lang="en-US" sz="3400" dirty="0" smtClean="0"/>
              <a:t>Personalization and customization is quick and easy.</a:t>
            </a:r>
          </a:p>
          <a:p>
            <a:r>
              <a:rPr lang="en-US" sz="3400" dirty="0" smtClean="0"/>
              <a:t>A LITE version is available to try the app out.</a:t>
            </a:r>
          </a:p>
          <a:p>
            <a:r>
              <a:rPr lang="en-US" sz="3400" dirty="0" smtClean="0"/>
              <a:t>Share all content via email from within the app.</a:t>
            </a:r>
          </a:p>
          <a:p>
            <a:pPr marL="0" indent="0">
              <a:buNone/>
            </a:pPr>
            <a:endParaRPr lang="en-US" dirty="0"/>
          </a:p>
        </p:txBody>
      </p:sp>
      <p:pic>
        <p:nvPicPr>
          <p:cNvPr id="6" name="Picture 5" descr="AutisMate App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283" y="1219200"/>
            <a:ext cx="2711942" cy="2708451"/>
          </a:xfrm>
          <a:prstGeom prst="rect">
            <a:avLst/>
          </a:prstGeom>
        </p:spPr>
      </p:pic>
      <p:pic>
        <p:nvPicPr>
          <p:cNvPr id="7" name="Picture 6" descr="AutisMate App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556" y="4093525"/>
            <a:ext cx="2711942" cy="2521990"/>
          </a:xfrm>
          <a:prstGeom prst="rect">
            <a:avLst/>
          </a:prstGeom>
        </p:spPr>
      </p:pic>
      <p:pic>
        <p:nvPicPr>
          <p:cNvPr id="8" name="Picture 7" descr="AutisMate Ap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834" y="5638800"/>
            <a:ext cx="1129352" cy="1129352"/>
          </a:xfrm>
          <a:prstGeom prst="rect">
            <a:avLst/>
          </a:prstGeom>
        </p:spPr>
      </p:pic>
    </p:spTree>
    <p:extLst>
      <p:ext uri="{BB962C8B-B14F-4D97-AF65-F5344CB8AC3E}">
        <p14:creationId xmlns:p14="http://schemas.microsoft.com/office/powerpoint/2010/main" val="353140908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Scene</a:t>
            </a:r>
            <a:endParaRPr lang="en-US" dirty="0"/>
          </a:p>
        </p:txBody>
      </p:sp>
      <p:sp>
        <p:nvSpPr>
          <p:cNvPr id="3" name="Text Placeholder 2"/>
          <p:cNvSpPr>
            <a:spLocks noGrp="1"/>
          </p:cNvSpPr>
          <p:nvPr>
            <p:ph type="body" idx="1"/>
          </p:nvPr>
        </p:nvSpPr>
        <p:spPr>
          <a:xfrm>
            <a:off x="457200" y="1371600"/>
            <a:ext cx="6334124" cy="5109477"/>
          </a:xfrm>
        </p:spPr>
        <p:txBody>
          <a:bodyPr>
            <a:normAutofit fontScale="77500" lnSpcReduction="20000"/>
          </a:bodyPr>
          <a:lstStyle/>
          <a:p>
            <a:r>
              <a:rPr lang="en-US" sz="3400" dirty="0" smtClean="0"/>
              <a:t>Take </a:t>
            </a:r>
            <a:r>
              <a:rPr lang="en-US" sz="3400" dirty="0"/>
              <a:t>a photo and tag it with recordings to let your child communicate on the fly. </a:t>
            </a:r>
            <a:endParaRPr lang="en-US" sz="3400" dirty="0" smtClean="0"/>
          </a:p>
          <a:p>
            <a:r>
              <a:rPr lang="en-US" sz="3400" dirty="0" smtClean="0"/>
              <a:t>Natural </a:t>
            </a:r>
            <a:r>
              <a:rPr lang="en-US" sz="3400" dirty="0"/>
              <a:t>and intuitive navigation between scenes – no training is required to use the program</a:t>
            </a:r>
          </a:p>
          <a:p>
            <a:r>
              <a:rPr lang="en-US" sz="3400" dirty="0"/>
              <a:t>Tap on a hotspot and the </a:t>
            </a:r>
            <a:r>
              <a:rPr lang="en-US" sz="3400" dirty="0" smtClean="0"/>
              <a:t>word/phrase </a:t>
            </a:r>
            <a:r>
              <a:rPr lang="en-US" sz="3400" dirty="0"/>
              <a:t>appears on the screen when spoken – this reinforces word </a:t>
            </a:r>
            <a:r>
              <a:rPr lang="en-US" sz="3400" dirty="0" smtClean="0"/>
              <a:t>meanings </a:t>
            </a:r>
            <a:r>
              <a:rPr lang="en-US" sz="3400" dirty="0"/>
              <a:t>and </a:t>
            </a:r>
            <a:r>
              <a:rPr lang="en-US" sz="3400" dirty="0" smtClean="0"/>
              <a:t>literacy</a:t>
            </a:r>
          </a:p>
          <a:p>
            <a:r>
              <a:rPr lang="en-US" sz="3400" dirty="0" smtClean="0"/>
              <a:t>Runs on iPad and on Windows devices</a:t>
            </a:r>
          </a:p>
          <a:p>
            <a:r>
              <a:rPr lang="en-US" sz="3400" dirty="0" smtClean="0"/>
              <a:t>Available in 8 languages</a:t>
            </a:r>
            <a:endParaRPr lang="en-US" sz="3400" dirty="0"/>
          </a:p>
          <a:p>
            <a:r>
              <a:rPr lang="en-US" sz="3400" dirty="0"/>
              <a:t>Recordings are in a familiar voice that’s recognizable to your child</a:t>
            </a:r>
            <a:r>
              <a:rPr lang="en-US" sz="3400" dirty="0" smtClean="0"/>
              <a:t>.</a:t>
            </a:r>
          </a:p>
          <a:p>
            <a:r>
              <a:rPr lang="en-US" sz="3400" dirty="0" smtClean="0"/>
              <a:t>Free trial with access to 10 scenes</a:t>
            </a:r>
          </a:p>
          <a:p>
            <a:pPr marL="0" indent="0">
              <a:buNone/>
            </a:pPr>
            <a:endParaRPr lang="en-US" sz="3400" dirty="0"/>
          </a:p>
          <a:p>
            <a:endParaRPr lang="en-US" dirty="0"/>
          </a:p>
        </p:txBody>
      </p:sp>
      <p:pic>
        <p:nvPicPr>
          <p:cNvPr id="5" name="Picture 4" descr="Snap Screne App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4" y="4038600"/>
            <a:ext cx="2314575" cy="1743075"/>
          </a:xfrm>
          <a:prstGeom prst="rect">
            <a:avLst/>
          </a:prstGeom>
        </p:spPr>
      </p:pic>
      <p:pic>
        <p:nvPicPr>
          <p:cNvPr id="6" name="Picture 5" descr="Sbap Scene App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151" y="2133600"/>
            <a:ext cx="1490920" cy="1266825"/>
          </a:xfrm>
          <a:prstGeom prst="rect">
            <a:avLst/>
          </a:prstGeom>
        </p:spPr>
      </p:pic>
    </p:spTree>
    <p:extLst>
      <p:ext uri="{BB962C8B-B14F-4D97-AF65-F5344CB8AC3E}">
        <p14:creationId xmlns:p14="http://schemas.microsoft.com/office/powerpoint/2010/main" val="391920603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&amp; Heard</a:t>
            </a:r>
            <a:endParaRPr lang="en-US" dirty="0"/>
          </a:p>
        </p:txBody>
      </p:sp>
      <p:sp>
        <p:nvSpPr>
          <p:cNvPr id="5" name="Content Placeholder 2"/>
          <p:cNvSpPr txBox="1">
            <a:spLocks/>
          </p:cNvSpPr>
          <p:nvPr/>
        </p:nvSpPr>
        <p:spPr>
          <a:xfrm>
            <a:off x="304800" y="1466194"/>
            <a:ext cx="5715000" cy="5391806"/>
          </a:xfrm>
          <a:prstGeom prst="rect">
            <a:avLst/>
          </a:prstGeom>
          <a:extLst>
            <a:ext uri="{C572A759-6A51-4108-AA02-DFA0A04FC94B}">
              <ma14:wrappingTextBoxFlag xmlns="" xmlns:ma14="http://schemas.microsoft.com/office/mac/drawingml/2011/main" val="1"/>
            </a:ext>
          </a:extLst>
        </p:spPr>
        <p:txBody>
          <a:bodyPr>
            <a:normAutofit fontScale="70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smtClean="0"/>
              <a:t>Scene &amp; Heard supports communication and learning through the use of Visual Scene Displays and is designed for iPad and iPod touch. </a:t>
            </a:r>
          </a:p>
          <a:p>
            <a:r>
              <a:rPr lang="en-US" sz="3600" dirty="0" smtClean="0"/>
              <a:t>Make scenes using your own photos, and also access </a:t>
            </a:r>
            <a:r>
              <a:rPr lang="en-US" sz="3600" dirty="0" err="1" smtClean="0"/>
              <a:t>Widgit</a:t>
            </a:r>
            <a:r>
              <a:rPr lang="en-US" sz="3600" dirty="0" smtClean="0"/>
              <a:t> symbols.</a:t>
            </a:r>
          </a:p>
          <a:p>
            <a:r>
              <a:rPr lang="en-US" sz="3600" dirty="0" smtClean="0"/>
              <a:t>Record your own voice messages for scenes.</a:t>
            </a:r>
          </a:p>
          <a:p>
            <a:r>
              <a:rPr lang="en-US" sz="3600" dirty="0" smtClean="0"/>
              <a:t>Switch Accessible </a:t>
            </a:r>
            <a:endParaRPr lang="en-US" sz="3600" dirty="0"/>
          </a:p>
          <a:p>
            <a:r>
              <a:rPr lang="en-US" sz="3600" dirty="0" smtClean="0"/>
              <a:t>Share your scene on Facebook or Twitter</a:t>
            </a:r>
          </a:p>
          <a:p>
            <a:r>
              <a:rPr lang="en-US" sz="3600" dirty="0" smtClean="0"/>
              <a:t>Link hotspots on page to photos and videos.</a:t>
            </a:r>
          </a:p>
          <a:p>
            <a:endParaRPr lang="en-US" dirty="0"/>
          </a:p>
        </p:txBody>
      </p:sp>
      <p:pic>
        <p:nvPicPr>
          <p:cNvPr id="6" name="Picture 2" descr="Scene &amp; Heard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1473121"/>
            <a:ext cx="2376055" cy="344389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Scene &amp; He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99" y="5676278"/>
            <a:ext cx="1962806" cy="1035448"/>
          </a:xfrm>
          <a:prstGeom prst="rect">
            <a:avLst/>
          </a:prstGeom>
        </p:spPr>
      </p:pic>
    </p:spTree>
    <p:extLst>
      <p:ext uri="{BB962C8B-B14F-4D97-AF65-F5344CB8AC3E}">
        <p14:creationId xmlns:p14="http://schemas.microsoft.com/office/powerpoint/2010/main" val="287768888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Pictello</a:t>
            </a:r>
            <a:endParaRPr lang="en-US" dirty="0"/>
          </a:p>
        </p:txBody>
      </p:sp>
      <p:sp>
        <p:nvSpPr>
          <p:cNvPr id="5" name="Content Placeholder 2"/>
          <p:cNvSpPr txBox="1">
            <a:spLocks/>
          </p:cNvSpPr>
          <p:nvPr/>
        </p:nvSpPr>
        <p:spPr>
          <a:xfrm>
            <a:off x="457200" y="1592317"/>
            <a:ext cx="5029200" cy="4508938"/>
          </a:xfrm>
          <a:prstGeom prst="rect">
            <a:avLst/>
          </a:prstGeom>
          <a:extLst>
            <a:ext uri="{C572A759-6A51-4108-AA02-DFA0A04FC94B}">
              <ma14:wrappingTextBoxFlag xmlns="" xmlns:ma14="http://schemas.microsoft.com/office/mac/drawingml/2011/main" val="1"/>
            </a:ext>
          </a:extLst>
        </p:spPr>
        <p:txBody>
          <a:bodyPr>
            <a:noAutofit/>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Create "storybooks"</a:t>
            </a:r>
          </a:p>
          <a:p>
            <a:r>
              <a:rPr lang="en-US" sz="2400" dirty="0" smtClean="0"/>
              <a:t>Talking photo albums </a:t>
            </a:r>
          </a:p>
          <a:p>
            <a:r>
              <a:rPr lang="en-US" sz="2400" dirty="0" smtClean="0"/>
              <a:t>Use images in your device's photo library. </a:t>
            </a:r>
          </a:p>
          <a:p>
            <a:r>
              <a:rPr lang="en-US" sz="2400" dirty="0" smtClean="0"/>
              <a:t>Easy-to-use </a:t>
            </a:r>
          </a:p>
          <a:p>
            <a:pPr lvl="1"/>
            <a:r>
              <a:rPr lang="en-US" sz="2400" dirty="0" smtClean="0"/>
              <a:t>Choose a picture for each page, </a:t>
            </a:r>
          </a:p>
          <a:p>
            <a:pPr lvl="1"/>
            <a:r>
              <a:rPr lang="en-US" sz="2400" dirty="0" smtClean="0"/>
              <a:t>Type in text, Have that text read by a computerized narrator, </a:t>
            </a:r>
          </a:p>
          <a:p>
            <a:pPr lvl="1"/>
            <a:r>
              <a:rPr lang="en-US" sz="2400" dirty="0" smtClean="0"/>
              <a:t>or record yourself reading it</a:t>
            </a:r>
          </a:p>
          <a:p>
            <a:pPr lvl="1"/>
            <a:r>
              <a:rPr lang="en-US" sz="2400" dirty="0" smtClean="0"/>
              <a:t>Photo books can be shared</a:t>
            </a:r>
            <a:endParaRPr lang="en-US" sz="2400" dirty="0"/>
          </a:p>
        </p:txBody>
      </p:sp>
      <p:pic>
        <p:nvPicPr>
          <p:cNvPr id="6" name="Content Placeholder 4" descr="Pictello A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76" y="2202766"/>
            <a:ext cx="2634239" cy="3488586"/>
          </a:xfrm>
          <a:prstGeom prst="rect">
            <a:avLst/>
          </a:prstGeom>
        </p:spPr>
      </p:pic>
    </p:spTree>
    <p:extLst>
      <p:ext uri="{BB962C8B-B14F-4D97-AF65-F5344CB8AC3E}">
        <p14:creationId xmlns:p14="http://schemas.microsoft.com/office/powerpoint/2010/main" val="353140908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2667000"/>
            <a:ext cx="8229600" cy="3459163"/>
          </a:xfrm>
        </p:spPr>
        <p:txBody>
          <a:bodyPr>
            <a:normAutofit/>
          </a:bodyPr>
          <a:lstStyle/>
          <a:p>
            <a:pPr marL="0" indent="0" algn="ctr">
              <a:buNone/>
            </a:pPr>
            <a:r>
              <a:rPr lang="en-US" sz="4400" b="1" dirty="0" smtClean="0"/>
              <a:t>Talk with us!</a:t>
            </a:r>
          </a:p>
          <a:p>
            <a:pPr marL="0" indent="0" algn="ctr">
              <a:buNone/>
            </a:pPr>
            <a:r>
              <a:rPr lang="en-US" sz="4400" b="1" dirty="0" smtClean="0"/>
              <a:t>What are your favorite Apps?</a:t>
            </a:r>
            <a:endParaRPr lang="en-US" sz="4400" b="1" dirty="0"/>
          </a:p>
        </p:txBody>
      </p:sp>
      <p:pic>
        <p:nvPicPr>
          <p:cNvPr id="4" name="Picture 3" descr="Center for AT Excellen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0" y="6126163"/>
            <a:ext cx="1296467" cy="574150"/>
          </a:xfrm>
          <a:prstGeom prst="rect">
            <a:avLst/>
          </a:prstGeom>
        </p:spPr>
      </p:pic>
    </p:spTree>
    <p:extLst>
      <p:ext uri="{BB962C8B-B14F-4D97-AF65-F5344CB8AC3E}">
        <p14:creationId xmlns:p14="http://schemas.microsoft.com/office/powerpoint/2010/main" val="353140908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2" y="457200"/>
            <a:ext cx="7996900" cy="1499476"/>
          </a:xfrm>
        </p:spPr>
        <p:txBody>
          <a:bodyPr>
            <a:normAutofit/>
          </a:bodyPr>
          <a:lstStyle/>
          <a:p>
            <a:r>
              <a:rPr lang="en-US" dirty="0" smtClean="0"/>
              <a:t>Continuing the Conversation</a:t>
            </a:r>
            <a:endParaRPr lang="en-US" dirty="0"/>
          </a:p>
        </p:txBody>
      </p:sp>
      <p:sp>
        <p:nvSpPr>
          <p:cNvPr id="3" name="Content Placeholder 2"/>
          <p:cNvSpPr>
            <a:spLocks noGrp="1"/>
          </p:cNvSpPr>
          <p:nvPr>
            <p:ph idx="1"/>
          </p:nvPr>
        </p:nvSpPr>
        <p:spPr>
          <a:xfrm>
            <a:off x="508001" y="2160590"/>
            <a:ext cx="7569199" cy="3880773"/>
          </a:xfrm>
        </p:spPr>
        <p:txBody>
          <a:bodyPr/>
          <a:lstStyle/>
          <a:p>
            <a:pPr marL="0" indent="0" algn="ctr">
              <a:buNone/>
            </a:pPr>
            <a:r>
              <a:rPr lang="en-US" sz="4400" b="1" dirty="0" smtClean="0"/>
              <a:t>Ben Satterfield  </a:t>
            </a:r>
          </a:p>
          <a:p>
            <a:pPr marL="0" indent="0" algn="ctr">
              <a:buNone/>
            </a:pPr>
            <a:r>
              <a:rPr lang="en-US" dirty="0" smtClean="0">
                <a:hlinkClick r:id="rId2"/>
              </a:rPr>
              <a:t>ben@c4atx.com</a:t>
            </a:r>
            <a:endParaRPr lang="en-US" dirty="0" smtClean="0"/>
          </a:p>
          <a:p>
            <a:pPr algn="ctr"/>
            <a:endParaRPr lang="en-US" dirty="0"/>
          </a:p>
          <a:p>
            <a:pPr marL="0" indent="0" algn="ctr">
              <a:buNone/>
            </a:pPr>
            <a:r>
              <a:rPr lang="en-US" sz="4000" b="1" dirty="0" smtClean="0"/>
              <a:t>Krista Mullen</a:t>
            </a:r>
          </a:p>
          <a:p>
            <a:pPr marL="0" indent="0" algn="ctr">
              <a:buNone/>
            </a:pPr>
            <a:r>
              <a:rPr lang="en-US" dirty="0" smtClean="0">
                <a:hlinkClick r:id="rId3"/>
              </a:rPr>
              <a:t>krista.mullen@gatfl.gatech.edu</a:t>
            </a:r>
            <a:endParaRPr lang="en-US" dirty="0" smtClean="0"/>
          </a:p>
          <a:p>
            <a:pPr marL="0" indent="0" algn="ctr">
              <a:buNone/>
            </a:pPr>
            <a:r>
              <a:rPr lang="en-US" dirty="0" smtClean="0"/>
              <a:t> </a:t>
            </a:r>
            <a:endParaRPr lang="en-US" dirty="0"/>
          </a:p>
        </p:txBody>
      </p:sp>
    </p:spTree>
    <p:extLst>
      <p:ext uri="{BB962C8B-B14F-4D97-AF65-F5344CB8AC3E}">
        <p14:creationId xmlns:p14="http://schemas.microsoft.com/office/powerpoint/2010/main" val="82746763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Webinar Evaluation</a:t>
            </a:r>
            <a:endParaRPr lang="en-US" dirty="0"/>
          </a:p>
        </p:txBody>
      </p:sp>
      <p:sp>
        <p:nvSpPr>
          <p:cNvPr id="3" name="Text Placeholder 2"/>
          <p:cNvSpPr>
            <a:spLocks noGrp="1"/>
          </p:cNvSpPr>
          <p:nvPr>
            <p:ph type="body" idx="1"/>
          </p:nvPr>
        </p:nvSpPr>
        <p:spPr/>
        <p:txBody>
          <a:bodyPr/>
          <a:lstStyle/>
          <a:p>
            <a:pPr marL="0" indent="0" algn="ctr">
              <a:buNone/>
            </a:pPr>
            <a:r>
              <a:rPr lang="en-US" dirty="0">
                <a:latin typeface="Calibri" pitchFamily="34" charset="0"/>
                <a:cs typeface="Arial" pitchFamily="34" charset="0"/>
              </a:rPr>
              <a:t>At the end of today’s webinar, we ask that you please take a moment to complete our survey:</a:t>
            </a:r>
          </a:p>
          <a:p>
            <a:pPr marL="0" indent="0" algn="ctr">
              <a:buNone/>
            </a:pPr>
            <a:endParaRPr lang="en-US" sz="1600" dirty="0">
              <a:latin typeface="Calibri" pitchFamily="34" charset="0"/>
              <a:cs typeface="Arial" pitchFamily="34" charset="0"/>
            </a:endParaRPr>
          </a:p>
          <a:p>
            <a:pPr marL="0" indent="0" algn="ctr">
              <a:buNone/>
            </a:pPr>
            <a:r>
              <a:rPr lang="en-US" b="1" dirty="0">
                <a:latin typeface="Calibri" pitchFamily="34" charset="0"/>
                <a:cs typeface="Arial" pitchFamily="34" charset="0"/>
                <a:hlinkClick r:id="rId2"/>
              </a:rPr>
              <a:t>https://www.research.net/s/TFLwebinar</a:t>
            </a:r>
            <a:endParaRPr lang="en-US" dirty="0">
              <a:cs typeface="Arial" panose="020B0604020202020204" pitchFamily="34" charset="0"/>
            </a:endParaRPr>
          </a:p>
          <a:p>
            <a:endParaRPr lang="en-US" dirty="0"/>
          </a:p>
        </p:txBody>
      </p:sp>
      <p:pic>
        <p:nvPicPr>
          <p:cNvPr id="5" name="Picture 4"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22167828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Webinar Evaluation</a:t>
            </a:r>
            <a:endParaRPr lang="en-US" dirty="0"/>
          </a:p>
        </p:txBody>
      </p:sp>
      <p:sp>
        <p:nvSpPr>
          <p:cNvPr id="3" name="Text Placeholder 2"/>
          <p:cNvSpPr>
            <a:spLocks noGrp="1"/>
          </p:cNvSpPr>
          <p:nvPr>
            <p:ph type="body" idx="1"/>
          </p:nvPr>
        </p:nvSpPr>
        <p:spPr/>
        <p:txBody>
          <a:bodyPr/>
          <a:lstStyle/>
          <a:p>
            <a:pPr marL="0" indent="0" algn="ctr">
              <a:buNone/>
            </a:pPr>
            <a:r>
              <a:rPr lang="en-US" dirty="0">
                <a:latin typeface="Calibri" pitchFamily="34" charset="0"/>
                <a:cs typeface="Arial" pitchFamily="34" charset="0"/>
              </a:rPr>
              <a:t>At the end of today’s webinar, we ask that you please take a moment to complete our survey:</a:t>
            </a:r>
          </a:p>
          <a:p>
            <a:pPr marL="0" indent="0" algn="ctr">
              <a:buNone/>
            </a:pPr>
            <a:endParaRPr lang="en-US" sz="1600" dirty="0">
              <a:latin typeface="Calibri" pitchFamily="34" charset="0"/>
              <a:cs typeface="Arial" pitchFamily="34" charset="0"/>
            </a:endParaRPr>
          </a:p>
          <a:p>
            <a:pPr marL="0" indent="0" algn="ctr">
              <a:buNone/>
            </a:pPr>
            <a:r>
              <a:rPr lang="en-US" b="1" dirty="0">
                <a:latin typeface="Calibri" pitchFamily="34" charset="0"/>
                <a:cs typeface="Arial" pitchFamily="34" charset="0"/>
                <a:hlinkClick r:id="rId2"/>
              </a:rPr>
              <a:t>https://www.research.net/s/TFLwebinar</a:t>
            </a:r>
            <a:endParaRPr lang="en-US" dirty="0">
              <a:cs typeface="Arial" panose="020B0604020202020204" pitchFamily="34" charset="0"/>
            </a:endParaRPr>
          </a:p>
          <a:p>
            <a:endParaRPr lang="en-US" dirty="0"/>
          </a:p>
        </p:txBody>
      </p:sp>
      <p:pic>
        <p:nvPicPr>
          <p:cNvPr id="5" name="Picture 4" descr="Center for AT Excellenc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0" y="6126163"/>
            <a:ext cx="1296467" cy="574150"/>
          </a:xfrm>
          <a:prstGeom prst="rect">
            <a:avLst/>
          </a:prstGeom>
        </p:spPr>
      </p:pic>
    </p:spTree>
    <p:extLst>
      <p:ext uri="{BB962C8B-B14F-4D97-AF65-F5344CB8AC3E}">
        <p14:creationId xmlns:p14="http://schemas.microsoft.com/office/powerpoint/2010/main" val="75673325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3"/>
          <p:cNvSpPr>
            <a:spLocks noGrp="1"/>
          </p:cNvSpPr>
          <p:nvPr>
            <p:ph type="title"/>
          </p:nvPr>
        </p:nvSpPr>
        <p:spPr>
          <a:xfrm>
            <a:off x="609600" y="2438400"/>
            <a:ext cx="7514035" cy="1156648"/>
          </a:xfrm>
        </p:spPr>
        <p:txBody>
          <a:bodyPr/>
          <a:lstStyle/>
          <a:p>
            <a:pPr eaLnBrk="1" hangingPunct="1"/>
            <a:r>
              <a:rPr lang="en-US" b="1" dirty="0" smtClean="0">
                <a:latin typeface="Arial" pitchFamily="34" charset="0"/>
                <a:ea typeface="MS PGothic" pitchFamily="34" charset="-128"/>
              </a:rPr>
              <a:t>Evaluating Apps for AAC</a:t>
            </a:r>
          </a:p>
        </p:txBody>
      </p:sp>
      <p:sp>
        <p:nvSpPr>
          <p:cNvPr id="43014" name="Slide Number Placeholder 6"/>
          <p:cNvSpPr>
            <a:spLocks noGrp="1"/>
          </p:cNvSpPr>
          <p:nvPr>
            <p:ph type="sldNum" sz="quarter" idx="10"/>
          </p:nvPr>
        </p:nvSpPr>
        <p:spPr bwMode="auto">
          <a:xfrm>
            <a:off x="6278127" y="6033185"/>
            <a:ext cx="275073"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F5CFC19-CD9A-484B-9D7E-043119BE6113}" type="slidenum">
              <a:rPr lang="en-US" smtClean="0">
                <a:solidFill>
                  <a:srgbClr val="FFFFFF"/>
                </a:solidFill>
                <a:ea typeface="MS PGothic" pitchFamily="34" charset="-128"/>
              </a:rPr>
              <a:pPr eaLnBrk="1" fontAlgn="base" hangingPunct="1">
                <a:spcBef>
                  <a:spcPct val="0"/>
                </a:spcBef>
                <a:spcAft>
                  <a:spcPct val="0"/>
                </a:spcAft>
              </a:pPr>
              <a:t>61</a:t>
            </a:fld>
            <a:endParaRPr lang="en-US" smtClean="0">
              <a:solidFill>
                <a:srgbClr val="FFFFFF"/>
              </a:solidFill>
              <a:ea typeface="MS PGothic" pitchFamily="34" charset="-128"/>
            </a:endParaRPr>
          </a:p>
        </p:txBody>
      </p:sp>
      <p:sp>
        <p:nvSpPr>
          <p:cNvPr id="43015" name="TextBox 1"/>
          <p:cNvSpPr txBox="1">
            <a:spLocks noChangeArrowheads="1"/>
          </p:cNvSpPr>
          <p:nvPr/>
        </p:nvSpPr>
        <p:spPr bwMode="auto">
          <a:xfrm>
            <a:off x="5691189" y="6043417"/>
            <a:ext cx="215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ea typeface="MS PGothic" pitchFamily="34" charset="-128"/>
              </a:rPr>
              <a:t>(Y. </a:t>
            </a:r>
            <a:r>
              <a:rPr lang="en-US" sz="1400" dirty="0" err="1">
                <a:ea typeface="MS PGothic" pitchFamily="34" charset="-128"/>
              </a:rPr>
              <a:t>Lachelle</a:t>
            </a:r>
            <a:r>
              <a:rPr lang="en-US" sz="1400" dirty="0">
                <a:ea typeface="MS PGothic" pitchFamily="34" charset="-128"/>
              </a:rPr>
              <a:t>, Aug., 2010)</a:t>
            </a:r>
          </a:p>
        </p:txBody>
      </p:sp>
      <p:pic>
        <p:nvPicPr>
          <p:cNvPr id="43016" name="Picture 2" descr="Girl with AAC device talks with teac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58455"/>
            <a:ext cx="2999096"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467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Growth in Apps Available in iTunes App Store</a:t>
            </a:r>
            <a:endParaRPr lang="en-US" sz="3200" dirty="0"/>
          </a:p>
        </p:txBody>
      </p:sp>
      <p:graphicFrame>
        <p:nvGraphicFramePr>
          <p:cNvPr id="4" name="Chart 3" descr="Growth in Apps Available in iTunes app store"/>
          <p:cNvGraphicFramePr>
            <a:graphicFrameLocks/>
          </p:cNvGraphicFramePr>
          <p:nvPr>
            <p:extLst>
              <p:ext uri="{D42A27DB-BD31-4B8C-83A1-F6EECF244321}">
                <p14:modId xmlns:p14="http://schemas.microsoft.com/office/powerpoint/2010/main" val="3726149019"/>
              </p:ext>
            </p:extLst>
          </p:nvPr>
        </p:nvGraphicFramePr>
        <p:xfrm>
          <a:off x="304801" y="1447800"/>
          <a:ext cx="8001000" cy="5034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56111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Apple iTunes App Store Metrics</a:t>
            </a:r>
            <a:endParaRPr lang="en-US" dirty="0"/>
          </a:p>
        </p:txBody>
      </p:sp>
      <p:sp>
        <p:nvSpPr>
          <p:cNvPr id="3" name="Text Placeholder 2"/>
          <p:cNvSpPr>
            <a:spLocks noGrp="1"/>
          </p:cNvSpPr>
          <p:nvPr>
            <p:ph type="body" idx="1"/>
          </p:nvPr>
        </p:nvSpPr>
        <p:spPr/>
        <p:txBody>
          <a:bodyPr>
            <a:normAutofit lnSpcReduction="10000"/>
          </a:bodyPr>
          <a:lstStyle/>
          <a:p>
            <a:r>
              <a:rPr lang="en-US" dirty="0">
                <a:solidFill>
                  <a:srgbClr val="002060"/>
                </a:solidFill>
                <a:ea typeface="MS PGothic" pitchFamily="34" charset="-128"/>
              </a:rPr>
              <a:t>In May of 2013, Apple reported that over 1053 </a:t>
            </a:r>
            <a:r>
              <a:rPr lang="en-US" i="1" dirty="0">
                <a:solidFill>
                  <a:srgbClr val="002060"/>
                </a:solidFill>
                <a:ea typeface="MS PGothic" pitchFamily="34" charset="-128"/>
              </a:rPr>
              <a:t>new</a:t>
            </a:r>
            <a:r>
              <a:rPr lang="en-US" dirty="0">
                <a:solidFill>
                  <a:srgbClr val="002060"/>
                </a:solidFill>
                <a:ea typeface="MS PGothic" pitchFamily="34" charset="-128"/>
              </a:rPr>
              <a:t> apps were submitted that month.</a:t>
            </a:r>
          </a:p>
          <a:p>
            <a:r>
              <a:rPr lang="en-US" dirty="0">
                <a:solidFill>
                  <a:srgbClr val="002060"/>
                </a:solidFill>
              </a:rPr>
              <a:t>Customers are downloading more than 800 apps per second and at a rate of over two billion apps per month on the App Store.</a:t>
            </a:r>
          </a:p>
          <a:p>
            <a:r>
              <a:rPr lang="en-US" dirty="0">
                <a:solidFill>
                  <a:srgbClr val="002060"/>
                </a:solidFill>
              </a:rPr>
              <a:t>The 50 </a:t>
            </a:r>
            <a:r>
              <a:rPr lang="en-US" i="1" dirty="0">
                <a:solidFill>
                  <a:srgbClr val="002060"/>
                </a:solidFill>
              </a:rPr>
              <a:t>billionth</a:t>
            </a:r>
            <a:r>
              <a:rPr lang="en-US" dirty="0">
                <a:solidFill>
                  <a:srgbClr val="002060"/>
                </a:solidFill>
              </a:rPr>
              <a:t> app was downloaded by Brandon Ashmore from Mentor, Ohio on May 16</a:t>
            </a:r>
            <a:r>
              <a:rPr lang="en-US" baseline="30000" dirty="0">
                <a:solidFill>
                  <a:srgbClr val="002060"/>
                </a:solidFill>
              </a:rPr>
              <a:t>th</a:t>
            </a:r>
            <a:r>
              <a:rPr lang="en-US" dirty="0">
                <a:solidFill>
                  <a:srgbClr val="002060"/>
                </a:solidFill>
              </a:rPr>
              <a:t>, 2013 (</a:t>
            </a:r>
            <a:r>
              <a:rPr lang="en-US" i="1" dirty="0">
                <a:solidFill>
                  <a:srgbClr val="002060"/>
                </a:solidFill>
              </a:rPr>
              <a:t>Say the Same Thing </a:t>
            </a:r>
            <a:r>
              <a:rPr lang="en-US" dirty="0">
                <a:solidFill>
                  <a:srgbClr val="002060"/>
                </a:solidFill>
              </a:rPr>
              <a:t>by Space Inch, LLC</a:t>
            </a:r>
            <a:r>
              <a:rPr lang="en-US" dirty="0" smtClean="0">
                <a:solidFill>
                  <a:srgbClr val="002060"/>
                </a:solidFill>
              </a:rPr>
              <a:t>).</a:t>
            </a:r>
          </a:p>
          <a:p>
            <a:pPr marL="0" indent="0">
              <a:buNone/>
            </a:pPr>
            <a:endParaRPr lang="en-US" dirty="0">
              <a:solidFill>
                <a:srgbClr val="002060"/>
              </a:solidFill>
            </a:endParaRPr>
          </a:p>
          <a:p>
            <a:endParaRPr lang="en-US" dirty="0"/>
          </a:p>
        </p:txBody>
      </p:sp>
      <p:pic>
        <p:nvPicPr>
          <p:cNvPr id="5" name="Picture 4" descr="Center for AT Excellen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0" y="6126163"/>
            <a:ext cx="1296467" cy="574150"/>
          </a:xfrm>
          <a:prstGeom prst="rect">
            <a:avLst/>
          </a:prstGeom>
        </p:spPr>
      </p:pic>
    </p:spTree>
    <p:extLst>
      <p:ext uri="{BB962C8B-B14F-4D97-AF65-F5344CB8AC3E}">
        <p14:creationId xmlns:p14="http://schemas.microsoft.com/office/powerpoint/2010/main" val="29230362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descr="Rubric for evaluating language of AAC apps"/>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87525" y="1600200"/>
            <a:ext cx="5953125" cy="4572000"/>
          </a:xfrm>
        </p:spPr>
      </p:pic>
      <p:sp>
        <p:nvSpPr>
          <p:cNvPr id="40963" name="Title 5"/>
          <p:cNvSpPr>
            <a:spLocks noGrp="1"/>
          </p:cNvSpPr>
          <p:nvPr>
            <p:ph type="title"/>
          </p:nvPr>
        </p:nvSpPr>
        <p:spPr/>
        <p:txBody>
          <a:bodyPr>
            <a:normAutofit fontScale="90000"/>
          </a:bodyPr>
          <a:lstStyle/>
          <a:p>
            <a:r>
              <a:rPr lang="en-US" sz="2800" dirty="0" smtClean="0"/>
              <a:t>Rubric for Evaluating the Language Aspects of the AAC App </a:t>
            </a:r>
            <a:br>
              <a:rPr lang="en-US" sz="2800" dirty="0" smtClean="0"/>
            </a:br>
            <a:r>
              <a:rPr lang="en-US" sz="2800" dirty="0" smtClean="0"/>
              <a:t>(Parker &amp; </a:t>
            </a:r>
            <a:r>
              <a:rPr lang="en-US" sz="2800" dirty="0" err="1" smtClean="0"/>
              <a:t>Zangari</a:t>
            </a:r>
            <a:r>
              <a:rPr lang="en-US" sz="2800" dirty="0" smtClean="0"/>
              <a:t> , 2012 )</a:t>
            </a:r>
          </a:p>
        </p:txBody>
      </p:sp>
      <p:sp>
        <p:nvSpPr>
          <p:cNvPr id="2" name="Slide Number Placeholder 1"/>
          <p:cNvSpPr>
            <a:spLocks noGrp="1"/>
          </p:cNvSpPr>
          <p:nvPr>
            <p:ph type="sldNum" sz="quarter" idx="4294967295"/>
          </p:nvPr>
        </p:nvSpPr>
        <p:spPr>
          <a:xfrm>
            <a:off x="8213893" y="5867132"/>
            <a:ext cx="413375" cy="365125"/>
          </a:xfrm>
          <a:prstGeom prst="rect">
            <a:avLst/>
          </a:prstGeom>
        </p:spPr>
        <p:txBody>
          <a:bodyPr/>
          <a:lstStyle/>
          <a:p>
            <a:pPr>
              <a:defRPr/>
            </a:pPr>
            <a:fld id="{F6780770-77C0-46B6-82E8-B67412666DDC}" type="slidenum">
              <a:rPr lang="en-US" smtClean="0"/>
              <a:pPr>
                <a:defRPr/>
              </a:pPr>
              <a:t>64</a:t>
            </a:fld>
            <a:endParaRPr lang="en-US" dirty="0"/>
          </a:p>
        </p:txBody>
      </p:sp>
      <p:sp>
        <p:nvSpPr>
          <p:cNvPr id="40965" name="TextBox 2"/>
          <p:cNvSpPr txBox="1">
            <a:spLocks noChangeArrowheads="1"/>
          </p:cNvSpPr>
          <p:nvPr/>
        </p:nvSpPr>
        <p:spPr bwMode="auto">
          <a:xfrm>
            <a:off x="1066801" y="6400802"/>
            <a:ext cx="2202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(Parker &amp; </a:t>
            </a:r>
            <a:r>
              <a:rPr lang="en-US" sz="1400" dirty="0" err="1"/>
              <a:t>Zangari</a:t>
            </a:r>
            <a:r>
              <a:rPr lang="en-US" sz="1400" dirty="0"/>
              <a:t> , 2012)</a:t>
            </a:r>
          </a:p>
        </p:txBody>
      </p:sp>
    </p:spTree>
    <p:extLst>
      <p:ext uri="{BB962C8B-B14F-4D97-AF65-F5344CB8AC3E}">
        <p14:creationId xmlns:p14="http://schemas.microsoft.com/office/powerpoint/2010/main" val="2757050676"/>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97" y="457199"/>
            <a:ext cx="7514035" cy="859537"/>
          </a:xfrm>
        </p:spPr>
        <p:txBody>
          <a:bodyPr>
            <a:normAutofit fontScale="90000"/>
          </a:bodyPr>
          <a:lstStyle/>
          <a:p>
            <a:r>
              <a:rPr lang="en-US" sz="3100" dirty="0"/>
              <a:t>Process to Making an Informed </a:t>
            </a:r>
            <a:r>
              <a:rPr lang="en-US" sz="3100" dirty="0" err="1"/>
              <a:t>iDevice</a:t>
            </a:r>
            <a:r>
              <a:rPr lang="en-US" sz="3100" dirty="0"/>
              <a:t>/App Purchase</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31" name="Picture 1" descr="Process to Making an Informed iDevice/App Purc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597" y="1849272"/>
            <a:ext cx="44577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 descr="Process to Making an Informed iDevice/App Purc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597" y="3135148"/>
            <a:ext cx="44577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3" descr="Process to Making an Informed iDevice/App Purch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597" y="4421023"/>
            <a:ext cx="4457700"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2088108" y="6170727"/>
            <a:ext cx="5967483" cy="646331"/>
          </a:xfrm>
          <a:prstGeom prst="rect">
            <a:avLst/>
          </a:prstGeom>
          <a:noFill/>
        </p:spPr>
        <p:txBody>
          <a:bodyPr wrap="square" rtlCol="0">
            <a:spAutoFit/>
          </a:bodyPr>
          <a:lstStyle/>
          <a:p>
            <a:r>
              <a:rPr lang="en-US" sz="1200" dirty="0"/>
              <a:t>Gosnell, J., </a:t>
            </a:r>
            <a:r>
              <a:rPr lang="en-US" sz="1200" dirty="0" smtClean="0"/>
              <a:t>Costello</a:t>
            </a:r>
            <a:r>
              <a:rPr lang="en-US" sz="1200" dirty="0"/>
              <a:t>, J., &amp; </a:t>
            </a:r>
            <a:r>
              <a:rPr lang="en-US" sz="1200" dirty="0" smtClean="0"/>
              <a:t>Shane</a:t>
            </a:r>
            <a:r>
              <a:rPr lang="en-US" sz="1200" dirty="0"/>
              <a:t>, H</a:t>
            </a:r>
            <a:r>
              <a:rPr lang="en-US" sz="1200" dirty="0" smtClean="0"/>
              <a:t>. </a:t>
            </a:r>
            <a:r>
              <a:rPr lang="en-US" sz="1200" i="1" dirty="0" smtClean="0"/>
              <a:t>(</a:t>
            </a:r>
            <a:r>
              <a:rPr lang="en-US" sz="1200" i="1" dirty="0"/>
              <a:t>2011, September). Using a clinical approach to answer </a:t>
            </a:r>
            <a:r>
              <a:rPr lang="en-US" sz="1200" i="1" dirty="0" smtClean="0"/>
              <a:t>“</a:t>
            </a:r>
            <a:r>
              <a:rPr lang="en-US" sz="1200" i="1" dirty="0"/>
              <a:t>what communication Apps should we use?”. Perspectives on Augmentative and Alternative </a:t>
            </a:r>
            <a:r>
              <a:rPr lang="en-US" sz="1200" i="1" dirty="0" smtClean="0"/>
              <a:t>Communication</a:t>
            </a:r>
            <a:r>
              <a:rPr lang="en-US" sz="1200" i="1" dirty="0"/>
              <a:t>, 20, 87–96.</a:t>
            </a:r>
            <a:endParaRPr lang="en-US" sz="1200" dirty="0">
              <a:effectLst/>
            </a:endParaRPr>
          </a:p>
        </p:txBody>
      </p:sp>
    </p:spTree>
    <p:extLst>
      <p:ext uri="{BB962C8B-B14F-4D97-AF65-F5344CB8AC3E}">
        <p14:creationId xmlns:p14="http://schemas.microsoft.com/office/powerpoint/2010/main" val="1652421255"/>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4" descr="Feature Matching in Communication apps"/>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19200" y="1600201"/>
            <a:ext cx="7162800" cy="5014913"/>
          </a:xfrm>
        </p:spPr>
      </p:pic>
      <p:sp>
        <p:nvSpPr>
          <p:cNvPr id="41987" name="Title 2"/>
          <p:cNvSpPr>
            <a:spLocks noGrp="1"/>
          </p:cNvSpPr>
          <p:nvPr>
            <p:ph type="title"/>
          </p:nvPr>
        </p:nvSpPr>
        <p:spPr/>
        <p:txBody>
          <a:bodyPr/>
          <a:lstStyle/>
          <a:p>
            <a:r>
              <a:rPr lang="en-US" smtClean="0"/>
              <a:t>Apps Feature Matching</a:t>
            </a:r>
          </a:p>
        </p:txBody>
      </p:sp>
      <p:sp>
        <p:nvSpPr>
          <p:cNvPr id="4" name="Slide Number Placeholder 3"/>
          <p:cNvSpPr>
            <a:spLocks noGrp="1"/>
          </p:cNvSpPr>
          <p:nvPr>
            <p:ph type="sldNum" sz="quarter" idx="4294967295"/>
          </p:nvPr>
        </p:nvSpPr>
        <p:spPr>
          <a:xfrm>
            <a:off x="8213893" y="5867132"/>
            <a:ext cx="413375" cy="365125"/>
          </a:xfrm>
          <a:prstGeom prst="rect">
            <a:avLst/>
          </a:prstGeom>
        </p:spPr>
        <p:txBody>
          <a:bodyPr/>
          <a:lstStyle/>
          <a:p>
            <a:pPr>
              <a:defRPr/>
            </a:pPr>
            <a:fld id="{A2A5C4B6-0BB7-4805-ABDF-A75FB875A1C2}" type="slidenum">
              <a:rPr lang="en-US" smtClean="0"/>
              <a:pPr>
                <a:defRPr/>
              </a:pPr>
              <a:t>66</a:t>
            </a:fld>
            <a:endParaRPr lang="en-US" dirty="0"/>
          </a:p>
        </p:txBody>
      </p:sp>
    </p:spTree>
    <p:extLst>
      <p:ext uri="{BB962C8B-B14F-4D97-AF65-F5344CB8AC3E}">
        <p14:creationId xmlns:p14="http://schemas.microsoft.com/office/powerpoint/2010/main" val="3092525095"/>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97" y="1"/>
            <a:ext cx="7514035" cy="900752"/>
          </a:xfrm>
        </p:spPr>
        <p:txBody>
          <a:bodyPr>
            <a:noAutofit/>
          </a:bodyPr>
          <a:lstStyle/>
          <a:p>
            <a:r>
              <a:rPr lang="en-US" sz="2400" dirty="0" smtClean="0"/>
              <a:t>Case example: </a:t>
            </a:r>
            <a:br>
              <a:rPr lang="en-US" sz="2400" dirty="0" smtClean="0"/>
            </a:br>
            <a:r>
              <a:rPr lang="en-US" sz="2400" dirty="0" smtClean="0"/>
              <a:t>Key needs/ features based on assessment outcomes</a:t>
            </a:r>
            <a:endParaRPr lang="en-US" sz="2400" dirty="0"/>
          </a:p>
        </p:txBody>
      </p:sp>
      <p:graphicFrame>
        <p:nvGraphicFramePr>
          <p:cNvPr id="4" name="Content Placeholder 3" descr="Key needs/ features based on assessment outcomes"/>
          <p:cNvGraphicFramePr>
            <a:graphicFrameLocks noGrp="1"/>
          </p:cNvGraphicFramePr>
          <p:nvPr>
            <p:ph idx="1"/>
            <p:extLst>
              <p:ext uri="{D42A27DB-BD31-4B8C-83A1-F6EECF244321}">
                <p14:modId xmlns:p14="http://schemas.microsoft.com/office/powerpoint/2010/main" val="292300928"/>
              </p:ext>
            </p:extLst>
          </p:nvPr>
        </p:nvGraphicFramePr>
        <p:xfrm>
          <a:off x="1198002" y="1005740"/>
          <a:ext cx="7514035" cy="5791200"/>
        </p:xfrm>
        <a:graphic>
          <a:graphicData uri="http://schemas.openxmlformats.org/drawingml/2006/table">
            <a:tbl>
              <a:tblPr firstRow="1" bandRow="1">
                <a:tableStyleId>{5C22544A-7EE6-4342-B048-85BDC9FD1C3A}</a:tableStyleId>
              </a:tblPr>
              <a:tblGrid>
                <a:gridCol w="1790860">
                  <a:extLst>
                    <a:ext uri="{9D8B030D-6E8A-4147-A177-3AD203B41FA5}">
                      <a16:colId xmlns="" xmlns:a16="http://schemas.microsoft.com/office/drawing/2014/main" val="20000"/>
                    </a:ext>
                  </a:extLst>
                </a:gridCol>
                <a:gridCol w="2702257">
                  <a:extLst>
                    <a:ext uri="{9D8B030D-6E8A-4147-A177-3AD203B41FA5}">
                      <a16:colId xmlns="" xmlns:a16="http://schemas.microsoft.com/office/drawing/2014/main" val="20001"/>
                    </a:ext>
                  </a:extLst>
                </a:gridCol>
                <a:gridCol w="3020918">
                  <a:extLst>
                    <a:ext uri="{9D8B030D-6E8A-4147-A177-3AD203B41FA5}">
                      <a16:colId xmlns="" xmlns:a16="http://schemas.microsoft.com/office/drawing/2014/main" val="20002"/>
                    </a:ext>
                  </a:extLst>
                </a:gridCol>
              </a:tblGrid>
              <a:tr h="370840">
                <a:tc>
                  <a:txBody>
                    <a:bodyPr/>
                    <a:lstStyle/>
                    <a:p>
                      <a:endParaRPr lang="en-US" sz="1400" dirty="0"/>
                    </a:p>
                  </a:txBody>
                  <a:tcPr marL="68580" marR="68580"/>
                </a:tc>
                <a:tc>
                  <a:txBody>
                    <a:bodyPr/>
                    <a:lstStyle/>
                    <a:p>
                      <a:r>
                        <a:rPr lang="en-US" sz="1400" b="1" i="0" u="none" strike="noStrike" kern="1200" baseline="0" dirty="0" smtClean="0">
                          <a:solidFill>
                            <a:schemeClr val="lt1"/>
                          </a:solidFill>
                          <a:latin typeface="+mn-lt"/>
                          <a:ea typeface="+mn-ea"/>
                          <a:cs typeface="+mn-cs"/>
                        </a:rPr>
                        <a:t>Information Gathered During</a:t>
                      </a:r>
                    </a:p>
                    <a:p>
                      <a:r>
                        <a:rPr lang="en-US" sz="1400" b="1" i="0" u="none" strike="noStrike" kern="1200" baseline="0" dirty="0" smtClean="0">
                          <a:solidFill>
                            <a:schemeClr val="lt1"/>
                          </a:solidFill>
                          <a:latin typeface="+mn-lt"/>
                          <a:ea typeface="+mn-ea"/>
                          <a:cs typeface="+mn-cs"/>
                        </a:rPr>
                        <a:t>Assessment</a:t>
                      </a:r>
                      <a:endParaRPr lang="en-US" sz="1400" dirty="0"/>
                    </a:p>
                  </a:txBody>
                  <a:tcPr marL="68580" marR="68580"/>
                </a:tc>
                <a:tc>
                  <a:txBody>
                    <a:bodyPr/>
                    <a:lstStyle/>
                    <a:p>
                      <a:r>
                        <a:rPr lang="en-US" sz="1400" b="1" i="0" u="none" strike="noStrike" kern="1200" baseline="0" dirty="0" smtClean="0">
                          <a:solidFill>
                            <a:schemeClr val="lt1"/>
                          </a:solidFill>
                          <a:latin typeface="+mn-lt"/>
                          <a:ea typeface="+mn-ea"/>
                          <a:cs typeface="+mn-cs"/>
                        </a:rPr>
                        <a:t>Key Features Based on Information</a:t>
                      </a:r>
                    </a:p>
                    <a:p>
                      <a:r>
                        <a:rPr lang="en-US" sz="1400" b="1" i="0" u="none" strike="noStrike" kern="1200" baseline="0" dirty="0" smtClean="0">
                          <a:solidFill>
                            <a:schemeClr val="lt1"/>
                          </a:solidFill>
                          <a:latin typeface="+mn-lt"/>
                          <a:ea typeface="+mn-ea"/>
                          <a:cs typeface="+mn-cs"/>
                        </a:rPr>
                        <a:t>Gathered During Assessment</a:t>
                      </a:r>
                      <a:endParaRPr lang="en-US" sz="1400" dirty="0"/>
                    </a:p>
                  </a:txBody>
                  <a:tcPr marL="68580" marR="68580"/>
                </a:tc>
                <a:extLst>
                  <a:ext uri="{0D108BD9-81ED-4DB2-BD59-A6C34878D82A}">
                    <a16:rowId xmlns="" xmlns:a16="http://schemas.microsoft.com/office/drawing/2014/main" val="10000"/>
                  </a:ext>
                </a:extLst>
              </a:tr>
              <a:tr h="370840">
                <a:tc>
                  <a:txBody>
                    <a:bodyPr/>
                    <a:lstStyle/>
                    <a:p>
                      <a:r>
                        <a:rPr lang="en-US" sz="1400" b="1" i="0" u="none" strike="noStrike" kern="1200" baseline="0" dirty="0" smtClean="0">
                          <a:solidFill>
                            <a:schemeClr val="dk1"/>
                          </a:solidFill>
                          <a:latin typeface="+mn-lt"/>
                          <a:ea typeface="+mn-ea"/>
                          <a:cs typeface="+mn-cs"/>
                        </a:rPr>
                        <a:t>Representation</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Recognizes and can make</a:t>
                      </a:r>
                    </a:p>
                    <a:p>
                      <a:r>
                        <a:rPr lang="en-US" sz="1400" b="0" i="0" u="none" strike="noStrike" kern="1200" baseline="0" dirty="0" smtClean="0">
                          <a:solidFill>
                            <a:schemeClr val="dk1"/>
                          </a:solidFill>
                          <a:latin typeface="+mn-lt"/>
                          <a:ea typeface="+mn-ea"/>
                          <a:cs typeface="+mn-cs"/>
                        </a:rPr>
                        <a:t>choices using familiar</a:t>
                      </a:r>
                    </a:p>
                    <a:p>
                      <a:r>
                        <a:rPr lang="en-US" sz="1400" b="0" i="0" u="none" strike="noStrike" kern="1200" baseline="0" dirty="0" smtClean="0">
                          <a:solidFill>
                            <a:schemeClr val="dk1"/>
                          </a:solidFill>
                          <a:latin typeface="+mn-lt"/>
                          <a:ea typeface="+mn-ea"/>
                          <a:cs typeface="+mn-cs"/>
                        </a:rPr>
                        <a:t>photographs</a:t>
                      </a:r>
                    </a:p>
                    <a:p>
                      <a:r>
                        <a:rPr lang="en-US" sz="1400" b="0" i="0" u="none" strike="noStrike" kern="1200" baseline="0" dirty="0" smtClean="0">
                          <a:solidFill>
                            <a:schemeClr val="dk1"/>
                          </a:solidFill>
                          <a:latin typeface="+mn-lt"/>
                          <a:ea typeface="+mn-ea"/>
                          <a:cs typeface="+mn-cs"/>
                        </a:rPr>
                        <a:t>• Inconsistently using PCS icons</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Photographs</a:t>
                      </a:r>
                    </a:p>
                    <a:p>
                      <a:r>
                        <a:rPr lang="en-US" sz="1400" b="0" i="0" u="none" strike="noStrike" kern="1200" baseline="0" dirty="0" smtClean="0">
                          <a:solidFill>
                            <a:schemeClr val="dk1"/>
                          </a:solidFill>
                          <a:latin typeface="+mn-lt"/>
                          <a:ea typeface="+mn-ea"/>
                          <a:cs typeface="+mn-cs"/>
                        </a:rPr>
                        <a:t>• Ability to import photographs</a:t>
                      </a:r>
                      <a:endParaRPr lang="en-US" sz="1400" b="1" dirty="0"/>
                    </a:p>
                  </a:txBody>
                  <a:tcPr marL="68580" marR="68580"/>
                </a:tc>
                <a:extLst>
                  <a:ext uri="{0D108BD9-81ED-4DB2-BD59-A6C34878D82A}">
                    <a16:rowId xmlns="" xmlns:a16="http://schemas.microsoft.com/office/drawing/2014/main" val="10001"/>
                  </a:ext>
                </a:extLst>
              </a:tr>
              <a:tr h="370840">
                <a:tc>
                  <a:txBody>
                    <a:bodyPr/>
                    <a:lstStyle/>
                    <a:p>
                      <a:r>
                        <a:rPr lang="en-US" sz="1400" b="1" i="0" u="none" strike="noStrike" kern="1200" baseline="0" dirty="0" smtClean="0">
                          <a:solidFill>
                            <a:schemeClr val="dk1"/>
                          </a:solidFill>
                          <a:latin typeface="+mn-lt"/>
                          <a:ea typeface="+mn-ea"/>
                          <a:cs typeface="+mn-cs"/>
                        </a:rPr>
                        <a:t>Display Settings</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Was not able to navigate</a:t>
                      </a:r>
                    </a:p>
                    <a:p>
                      <a:r>
                        <a:rPr lang="en-US" sz="1400" b="0" i="0" u="none" strike="noStrike" kern="1200" baseline="0" dirty="0" smtClean="0">
                          <a:solidFill>
                            <a:schemeClr val="dk1"/>
                          </a:solidFill>
                          <a:latin typeface="+mn-lt"/>
                          <a:ea typeface="+mn-ea"/>
                          <a:cs typeface="+mn-cs"/>
                        </a:rPr>
                        <a:t>dynamic displays</a:t>
                      </a:r>
                    </a:p>
                    <a:p>
                      <a:r>
                        <a:rPr lang="en-US" sz="1400" b="0" i="0" u="none" strike="noStrike" kern="1200" baseline="0" dirty="0" smtClean="0">
                          <a:solidFill>
                            <a:schemeClr val="dk1"/>
                          </a:solidFill>
                          <a:latin typeface="+mn-lt"/>
                          <a:ea typeface="+mn-ea"/>
                          <a:cs typeface="+mn-cs"/>
                        </a:rPr>
                        <a:t>• Used grid-based topic display</a:t>
                      </a:r>
                    </a:p>
                    <a:p>
                      <a:r>
                        <a:rPr lang="en-US" sz="1400" b="0" i="0" u="none" strike="noStrike" kern="1200" baseline="0" dirty="0" smtClean="0">
                          <a:solidFill>
                            <a:schemeClr val="dk1"/>
                          </a:solidFill>
                          <a:latin typeface="+mn-lt"/>
                          <a:ea typeface="+mn-ea"/>
                          <a:cs typeface="+mn-cs"/>
                        </a:rPr>
                        <a:t>in Go-Talk successfully</a:t>
                      </a:r>
                    </a:p>
                    <a:p>
                      <a:r>
                        <a:rPr lang="en-US" sz="1400" b="0" i="0" u="none" strike="noStrike" kern="1200" baseline="0" dirty="0" smtClean="0">
                          <a:solidFill>
                            <a:schemeClr val="dk1"/>
                          </a:solidFill>
                          <a:latin typeface="+mn-lt"/>
                          <a:ea typeface="+mn-ea"/>
                          <a:cs typeface="+mn-cs"/>
                        </a:rPr>
                        <a:t>• Benefited from symbol spacing</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Static displays (basic dynamic</a:t>
                      </a:r>
                    </a:p>
                    <a:p>
                      <a:r>
                        <a:rPr lang="en-US" sz="1400" b="0" i="0" u="none" strike="noStrike" kern="1200" baseline="0" dirty="0" smtClean="0">
                          <a:solidFill>
                            <a:schemeClr val="dk1"/>
                          </a:solidFill>
                          <a:latin typeface="+mn-lt"/>
                          <a:ea typeface="+mn-ea"/>
                          <a:cs typeface="+mn-cs"/>
                        </a:rPr>
                        <a:t>component)</a:t>
                      </a:r>
                    </a:p>
                    <a:p>
                      <a:r>
                        <a:rPr lang="en-US" sz="1400" b="0" i="0" u="none" strike="noStrike" kern="1200" baseline="0" dirty="0" smtClean="0">
                          <a:solidFill>
                            <a:schemeClr val="dk1"/>
                          </a:solidFill>
                          <a:latin typeface="+mn-lt"/>
                          <a:ea typeface="+mn-ea"/>
                          <a:cs typeface="+mn-cs"/>
                        </a:rPr>
                        <a:t>• Edit field and symbol size</a:t>
                      </a:r>
                    </a:p>
                    <a:p>
                      <a:r>
                        <a:rPr lang="en-US" sz="1400" b="0" i="0" u="none" strike="noStrike" kern="1200" baseline="0" dirty="0" smtClean="0">
                          <a:solidFill>
                            <a:schemeClr val="dk1"/>
                          </a:solidFill>
                          <a:latin typeface="+mn-lt"/>
                          <a:ea typeface="+mn-ea"/>
                          <a:cs typeface="+mn-cs"/>
                        </a:rPr>
                        <a:t>• Edit symbol spacing</a:t>
                      </a:r>
                    </a:p>
                    <a:p>
                      <a:r>
                        <a:rPr lang="en-US" sz="1400" b="0" i="0" u="none" strike="noStrike" kern="1200" baseline="0" dirty="0" smtClean="0">
                          <a:solidFill>
                            <a:schemeClr val="dk1"/>
                          </a:solidFill>
                          <a:latin typeface="+mn-lt"/>
                          <a:ea typeface="+mn-ea"/>
                          <a:cs typeface="+mn-cs"/>
                        </a:rPr>
                        <a:t>• Hide buttons</a:t>
                      </a:r>
                      <a:endParaRPr lang="en-US" sz="1400" dirty="0"/>
                    </a:p>
                  </a:txBody>
                  <a:tcPr marL="68580" marR="68580"/>
                </a:tc>
                <a:extLst>
                  <a:ext uri="{0D108BD9-81ED-4DB2-BD59-A6C34878D82A}">
                    <a16:rowId xmlns="" xmlns:a16="http://schemas.microsoft.com/office/drawing/2014/main" val="10002"/>
                  </a:ext>
                </a:extLst>
              </a:tr>
              <a:tr h="370840">
                <a:tc>
                  <a:txBody>
                    <a:bodyPr/>
                    <a:lstStyle/>
                    <a:p>
                      <a:r>
                        <a:rPr lang="en-US" sz="1400" b="1" dirty="0" smtClean="0"/>
                        <a:t>Access/Motor</a:t>
                      </a:r>
                      <a:endParaRPr lang="en-US" sz="1400" b="1" dirty="0"/>
                    </a:p>
                  </a:txBody>
                  <a:tcPr marL="68580" marR="68580"/>
                </a:tc>
                <a:tc>
                  <a:txBody>
                    <a:bodyPr/>
                    <a:lstStyle/>
                    <a:p>
                      <a:r>
                        <a:rPr lang="en-US" sz="1400" b="0" i="0" u="none" strike="noStrike" kern="1200" baseline="0" dirty="0" smtClean="0">
                          <a:solidFill>
                            <a:schemeClr val="dk1"/>
                          </a:solidFill>
                          <a:latin typeface="+mn-lt"/>
                          <a:ea typeface="+mn-ea"/>
                          <a:cs typeface="+mn-cs"/>
                        </a:rPr>
                        <a:t>• Inconsistently producing an</a:t>
                      </a:r>
                    </a:p>
                    <a:p>
                      <a:r>
                        <a:rPr lang="en-US" sz="1400" b="0" i="0" u="none" strike="noStrike" kern="1200" baseline="0" dirty="0" smtClean="0">
                          <a:solidFill>
                            <a:schemeClr val="dk1"/>
                          </a:solidFill>
                          <a:latin typeface="+mn-lt"/>
                          <a:ea typeface="+mn-ea"/>
                          <a:cs typeface="+mn-cs"/>
                        </a:rPr>
                        <a:t>isolated point</a:t>
                      </a:r>
                    </a:p>
                    <a:p>
                      <a:r>
                        <a:rPr lang="en-US" sz="1400" b="0" i="0" u="none" strike="noStrike" kern="1200" baseline="0" dirty="0" smtClean="0">
                          <a:solidFill>
                            <a:schemeClr val="dk1"/>
                          </a:solidFill>
                          <a:latin typeface="+mn-lt"/>
                          <a:ea typeface="+mn-ea"/>
                          <a:cs typeface="+mn-cs"/>
                        </a:rPr>
                        <a:t>• </a:t>
                      </a:r>
                      <a:r>
                        <a:rPr lang="en-US" sz="1400" b="0" i="0" u="none" strike="noStrike" kern="1200" baseline="0" dirty="0" err="1" smtClean="0">
                          <a:solidFill>
                            <a:schemeClr val="dk1"/>
                          </a:solidFill>
                          <a:latin typeface="+mn-lt"/>
                          <a:ea typeface="+mn-ea"/>
                          <a:cs typeface="+mn-cs"/>
                        </a:rPr>
                        <a:t>Keyguard</a:t>
                      </a:r>
                      <a:r>
                        <a:rPr lang="en-US" sz="1400" b="0" i="0" u="none" strike="noStrike" kern="1200" baseline="0" dirty="0" smtClean="0">
                          <a:solidFill>
                            <a:schemeClr val="dk1"/>
                          </a:solidFill>
                          <a:latin typeface="+mn-lt"/>
                          <a:ea typeface="+mn-ea"/>
                          <a:cs typeface="+mn-cs"/>
                        </a:rPr>
                        <a:t> reduced</a:t>
                      </a:r>
                    </a:p>
                    <a:p>
                      <a:r>
                        <a:rPr lang="en-US" sz="1400" b="0" i="0" u="none" strike="noStrike" kern="1200" baseline="0" dirty="0" smtClean="0">
                          <a:solidFill>
                            <a:schemeClr val="dk1"/>
                          </a:solidFill>
                          <a:latin typeface="+mn-lt"/>
                          <a:ea typeface="+mn-ea"/>
                          <a:cs typeface="+mn-cs"/>
                        </a:rPr>
                        <a:t>unintentional selections</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Adjust dwell</a:t>
                      </a:r>
                    </a:p>
                    <a:p>
                      <a:r>
                        <a:rPr lang="en-US" sz="1400" b="0" i="0" u="none" strike="noStrike" kern="1200" baseline="0" dirty="0" smtClean="0">
                          <a:solidFill>
                            <a:schemeClr val="dk1"/>
                          </a:solidFill>
                          <a:latin typeface="+mn-lt"/>
                          <a:ea typeface="+mn-ea"/>
                          <a:cs typeface="+mn-cs"/>
                        </a:rPr>
                        <a:t>• Edit symbol size and spacing</a:t>
                      </a:r>
                    </a:p>
                    <a:p>
                      <a:r>
                        <a:rPr lang="en-US" sz="1400" b="0" i="0" u="none" strike="noStrike" kern="1200" baseline="0" dirty="0" smtClean="0">
                          <a:solidFill>
                            <a:schemeClr val="dk1"/>
                          </a:solidFill>
                          <a:latin typeface="+mn-lt"/>
                          <a:ea typeface="+mn-ea"/>
                          <a:cs typeface="+mn-cs"/>
                        </a:rPr>
                        <a:t>• Direct Selection</a:t>
                      </a:r>
                      <a:endParaRPr lang="en-US" sz="1400" dirty="0"/>
                    </a:p>
                  </a:txBody>
                  <a:tcPr marL="68580" marR="68580"/>
                </a:tc>
                <a:extLst>
                  <a:ext uri="{0D108BD9-81ED-4DB2-BD59-A6C34878D82A}">
                    <a16:rowId xmlns="" xmlns:a16="http://schemas.microsoft.com/office/drawing/2014/main" val="10003"/>
                  </a:ext>
                </a:extLst>
              </a:tr>
              <a:tr h="370840">
                <a:tc>
                  <a:txBody>
                    <a:bodyPr/>
                    <a:lstStyle/>
                    <a:p>
                      <a:r>
                        <a:rPr lang="en-US" sz="1400" b="1" i="0" u="none" strike="noStrike" kern="1200" baseline="0" dirty="0" smtClean="0">
                          <a:solidFill>
                            <a:schemeClr val="dk1"/>
                          </a:solidFill>
                          <a:latin typeface="+mn-lt"/>
                          <a:ea typeface="+mn-ea"/>
                          <a:cs typeface="+mn-cs"/>
                        </a:rPr>
                        <a:t>Purpose of Use</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 Preference indication</a:t>
                      </a:r>
                    </a:p>
                    <a:p>
                      <a:r>
                        <a:rPr lang="en-US" sz="1400" b="0" i="0" u="none" strike="noStrike" kern="1200" baseline="0" dirty="0" smtClean="0">
                          <a:solidFill>
                            <a:schemeClr val="dk1"/>
                          </a:solidFill>
                          <a:latin typeface="+mn-lt"/>
                          <a:ea typeface="+mn-ea"/>
                          <a:cs typeface="+mn-cs"/>
                        </a:rPr>
                        <a:t>• Aided language stimulation</a:t>
                      </a:r>
                    </a:p>
                    <a:p>
                      <a:r>
                        <a:rPr lang="en-US" sz="1400" b="0" i="0" u="none" strike="noStrike" kern="1200" baseline="0" dirty="0" smtClean="0">
                          <a:solidFill>
                            <a:schemeClr val="dk1"/>
                          </a:solidFill>
                          <a:latin typeface="+mn-lt"/>
                          <a:ea typeface="+mn-ea"/>
                          <a:cs typeface="+mn-cs"/>
                        </a:rPr>
                        <a:t>opportunities (expanding</a:t>
                      </a:r>
                    </a:p>
                    <a:p>
                      <a:r>
                        <a:rPr lang="en-US" sz="1400" b="0" i="0" u="none" strike="noStrike" kern="1200" baseline="0" dirty="0" smtClean="0">
                          <a:solidFill>
                            <a:schemeClr val="dk1"/>
                          </a:solidFill>
                          <a:latin typeface="+mn-lt"/>
                          <a:ea typeface="+mn-ea"/>
                          <a:cs typeface="+mn-cs"/>
                        </a:rPr>
                        <a:t>beyond requesting and</a:t>
                      </a:r>
                    </a:p>
                    <a:p>
                      <a:r>
                        <a:rPr lang="en-US" sz="1400" b="0" i="0" u="none" strike="noStrike" kern="1200" baseline="0" dirty="0" smtClean="0">
                          <a:solidFill>
                            <a:schemeClr val="dk1"/>
                          </a:solidFill>
                          <a:latin typeface="+mn-lt"/>
                          <a:ea typeface="+mn-ea"/>
                          <a:cs typeface="+mn-cs"/>
                        </a:rPr>
                        <a:t>modeling 2 symbol</a:t>
                      </a:r>
                    </a:p>
                    <a:p>
                      <a:r>
                        <a:rPr lang="en-US" sz="1400" b="0" i="0" u="none" strike="noStrike" kern="1200" baseline="0" dirty="0" smtClean="0">
                          <a:solidFill>
                            <a:schemeClr val="dk1"/>
                          </a:solidFill>
                          <a:latin typeface="+mn-lt"/>
                          <a:ea typeface="+mn-ea"/>
                          <a:cs typeface="+mn-cs"/>
                        </a:rPr>
                        <a:t>combination)</a:t>
                      </a:r>
                    </a:p>
                    <a:p>
                      <a:r>
                        <a:rPr lang="en-US" sz="1400" b="0" i="0" u="none" strike="noStrike" kern="1200" baseline="0" dirty="0" smtClean="0">
                          <a:solidFill>
                            <a:schemeClr val="dk1"/>
                          </a:solidFill>
                          <a:latin typeface="+mn-lt"/>
                          <a:ea typeface="+mn-ea"/>
                          <a:cs typeface="+mn-cs"/>
                        </a:rPr>
                        <a:t>• Social engagement (turn-taking,</a:t>
                      </a:r>
                    </a:p>
                    <a:p>
                      <a:r>
                        <a:rPr lang="en-US" sz="1400" b="0" i="0" u="none" strike="noStrike" kern="1200" baseline="0" dirty="0" smtClean="0">
                          <a:solidFill>
                            <a:schemeClr val="dk1"/>
                          </a:solidFill>
                          <a:latin typeface="+mn-lt"/>
                          <a:ea typeface="+mn-ea"/>
                          <a:cs typeface="+mn-cs"/>
                        </a:rPr>
                        <a:t>sharing information)</a:t>
                      </a:r>
                      <a:endParaRPr lang="en-US" sz="1400" dirty="0"/>
                    </a:p>
                  </a:txBody>
                  <a:tcPr marL="68580" marR="68580"/>
                </a:tc>
                <a:tc>
                  <a:txBody>
                    <a:bodyPr/>
                    <a:lstStyle/>
                    <a:p>
                      <a:r>
                        <a:rPr lang="en-US" sz="1400" b="0" i="0" u="none" strike="noStrike" kern="1200" baseline="0" dirty="0" smtClean="0">
                          <a:solidFill>
                            <a:schemeClr val="dk1"/>
                          </a:solidFill>
                          <a:latin typeface="+mn-lt"/>
                          <a:ea typeface="+mn-ea"/>
                          <a:cs typeface="+mn-cs"/>
                        </a:rPr>
                        <a:t>Expressive tool</a:t>
                      </a:r>
                    </a:p>
                    <a:p>
                      <a:r>
                        <a:rPr lang="en-US" sz="1400" b="0" i="0" u="none" strike="noStrike" kern="1200" baseline="0" dirty="0" smtClean="0">
                          <a:solidFill>
                            <a:schemeClr val="dk1"/>
                          </a:solidFill>
                          <a:latin typeface="+mn-lt"/>
                          <a:ea typeface="+mn-ea"/>
                          <a:cs typeface="+mn-cs"/>
                        </a:rPr>
                        <a:t>• Voice output (digitized or Synthesized)</a:t>
                      </a:r>
                    </a:p>
                    <a:p>
                      <a:r>
                        <a:rPr lang="en-US" sz="1400" b="0" i="0" u="none" strike="noStrike" kern="1200" baseline="0" dirty="0" smtClean="0">
                          <a:solidFill>
                            <a:schemeClr val="dk1"/>
                          </a:solidFill>
                          <a:latin typeface="+mn-lt"/>
                          <a:ea typeface="+mn-ea"/>
                          <a:cs typeface="+mn-cs"/>
                        </a:rPr>
                        <a:t>• A Go-Talk was recommended. In order</a:t>
                      </a:r>
                    </a:p>
                    <a:p>
                      <a:r>
                        <a:rPr lang="en-US" sz="1400" b="0" i="0" u="none" strike="noStrike" kern="1200" baseline="0" dirty="0" smtClean="0">
                          <a:solidFill>
                            <a:schemeClr val="dk1"/>
                          </a:solidFill>
                          <a:latin typeface="+mn-lt"/>
                          <a:ea typeface="+mn-ea"/>
                          <a:cs typeface="+mn-cs"/>
                        </a:rPr>
                        <a:t>for carry-over and consistency of</a:t>
                      </a:r>
                    </a:p>
                    <a:p>
                      <a:r>
                        <a:rPr lang="en-US" sz="1400" b="0" i="0" u="none" strike="noStrike" kern="1200" baseline="0" dirty="0" smtClean="0">
                          <a:solidFill>
                            <a:schemeClr val="dk1"/>
                          </a:solidFill>
                          <a:latin typeface="+mn-lt"/>
                          <a:ea typeface="+mn-ea"/>
                          <a:cs typeface="+mn-cs"/>
                        </a:rPr>
                        <a:t>targeted skills, boards should be as</a:t>
                      </a:r>
                    </a:p>
                    <a:p>
                      <a:r>
                        <a:rPr lang="en-US" sz="1400" b="0" i="0" u="none" strike="noStrike" kern="1200" baseline="0" dirty="0" smtClean="0">
                          <a:solidFill>
                            <a:schemeClr val="dk1"/>
                          </a:solidFill>
                          <a:latin typeface="+mn-lt"/>
                          <a:ea typeface="+mn-ea"/>
                          <a:cs typeface="+mn-cs"/>
                        </a:rPr>
                        <a:t>similar as possible</a:t>
                      </a:r>
                    </a:p>
                    <a:p>
                      <a:r>
                        <a:rPr lang="en-US" sz="1400" b="0" i="0" u="none" strike="noStrike" kern="1200" baseline="0" dirty="0" smtClean="0">
                          <a:solidFill>
                            <a:schemeClr val="dk1"/>
                          </a:solidFill>
                          <a:latin typeface="+mn-lt"/>
                          <a:ea typeface="+mn-ea"/>
                          <a:cs typeface="+mn-cs"/>
                        </a:rPr>
                        <a:t>• Boards with the ability to expand</a:t>
                      </a:r>
                    </a:p>
                    <a:p>
                      <a:r>
                        <a:rPr lang="en-US" sz="1400" b="0" i="0" u="none" strike="noStrike" kern="1200" baseline="0" dirty="0" smtClean="0">
                          <a:solidFill>
                            <a:schemeClr val="dk1"/>
                          </a:solidFill>
                          <a:latin typeface="+mn-lt"/>
                          <a:ea typeface="+mn-ea"/>
                          <a:cs typeface="+mn-cs"/>
                        </a:rPr>
                        <a:t>beyond choice-making</a:t>
                      </a:r>
                      <a:endParaRPr lang="en-US" sz="1400" dirty="0"/>
                    </a:p>
                  </a:txBody>
                  <a:tcPr marL="68580" marR="6858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67084189"/>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compared</a:t>
            </a:r>
            <a:endParaRPr lang="en-US" dirty="0"/>
          </a:p>
        </p:txBody>
      </p:sp>
      <p:pic>
        <p:nvPicPr>
          <p:cNvPr id="45059" name="Picture 3" descr="Comparing key features of s of AAC app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6552" y="750627"/>
            <a:ext cx="7062716" cy="622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35185"/>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Key Needs/Features Based on Assessment Outcomes&#10;"/>
          <p:cNvGraphicFramePr>
            <a:graphicFrameLocks noGrp="1"/>
          </p:cNvGraphicFramePr>
          <p:nvPr>
            <p:ph sz="quarter" idx="1"/>
            <p:extLst>
              <p:ext uri="{D42A27DB-BD31-4B8C-83A1-F6EECF244321}">
                <p14:modId xmlns:p14="http://schemas.microsoft.com/office/powerpoint/2010/main" val="2702515073"/>
              </p:ext>
            </p:extLst>
          </p:nvPr>
        </p:nvGraphicFramePr>
        <p:xfrm>
          <a:off x="19050" y="0"/>
          <a:ext cx="9124950" cy="7149939"/>
        </p:xfrm>
        <a:graphic>
          <a:graphicData uri="http://schemas.openxmlformats.org/drawingml/2006/table">
            <a:tbl>
              <a:tblPr firstRow="1" firstCol="1" bandRow="1">
                <a:tableStyleId>{5C22544A-7EE6-4342-B048-85BDC9FD1C3A}</a:tableStyleId>
              </a:tblPr>
              <a:tblGrid>
                <a:gridCol w="3256988">
                  <a:extLst>
                    <a:ext uri="{9D8B030D-6E8A-4147-A177-3AD203B41FA5}">
                      <a16:colId xmlns="" xmlns:a16="http://schemas.microsoft.com/office/drawing/2014/main" val="20000"/>
                    </a:ext>
                  </a:extLst>
                </a:gridCol>
                <a:gridCol w="2933981">
                  <a:extLst>
                    <a:ext uri="{9D8B030D-6E8A-4147-A177-3AD203B41FA5}">
                      <a16:colId xmlns="" xmlns:a16="http://schemas.microsoft.com/office/drawing/2014/main" val="20001"/>
                    </a:ext>
                  </a:extLst>
                </a:gridCol>
                <a:gridCol w="2933981">
                  <a:extLst>
                    <a:ext uri="{9D8B030D-6E8A-4147-A177-3AD203B41FA5}">
                      <a16:colId xmlns="" xmlns:a16="http://schemas.microsoft.com/office/drawing/2014/main" val="20002"/>
                    </a:ext>
                  </a:extLst>
                </a:gridCol>
              </a:tblGrid>
              <a:tr h="432001">
                <a:tc gridSpan="3">
                  <a:txBody>
                    <a:bodyPr/>
                    <a:lstStyle/>
                    <a:p>
                      <a:pPr marL="0" marR="0" algn="ctr">
                        <a:lnSpc>
                          <a:spcPct val="115000"/>
                        </a:lnSpc>
                        <a:spcBef>
                          <a:spcPts val="0"/>
                        </a:spcBef>
                        <a:spcAft>
                          <a:spcPts val="0"/>
                        </a:spcAft>
                      </a:pPr>
                      <a:r>
                        <a:rPr lang="en-US" sz="1800" dirty="0">
                          <a:effectLst/>
                        </a:rPr>
                        <a:t>Key Needs/Features Based on Assessment Outcomes</a:t>
                      </a:r>
                      <a:endParaRPr lang="en-US" sz="18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960031">
                <a:tc>
                  <a:txBody>
                    <a:bodyPr/>
                    <a:lstStyle/>
                    <a:p>
                      <a:pPr>
                        <a:lnSpc>
                          <a:spcPct val="115000"/>
                        </a:lnSpc>
                      </a:pPr>
                      <a:endParaRPr lang="en-US" sz="1100">
                        <a:effectLst/>
                        <a:latin typeface="Calibri"/>
                        <a:cs typeface="Times New Roman"/>
                      </a:endParaRPr>
                    </a:p>
                  </a:txBody>
                  <a:tcPr marL="0" marR="0" marT="0" marB="0" anchor="ctr"/>
                </a:tc>
                <a:tc>
                  <a:txBody>
                    <a:bodyPr/>
                    <a:lstStyle/>
                    <a:p>
                      <a:pPr marL="0" marR="0">
                        <a:lnSpc>
                          <a:spcPct val="115000"/>
                        </a:lnSpc>
                        <a:spcBef>
                          <a:spcPts val="0"/>
                        </a:spcBef>
                        <a:spcAft>
                          <a:spcPts val="1000"/>
                        </a:spcAft>
                      </a:pPr>
                      <a:r>
                        <a:rPr lang="en-US" sz="1100" dirty="0">
                          <a:effectLst/>
                        </a:rPr>
                        <a:t/>
                      </a:r>
                      <a:br>
                        <a:rPr lang="en-US" sz="1100" dirty="0">
                          <a:effectLst/>
                        </a:rPr>
                      </a:br>
                      <a:r>
                        <a:rPr lang="en-US" sz="1400" dirty="0">
                          <a:effectLst/>
                        </a:rPr>
                        <a:t>Information gathered during assessment</a:t>
                      </a:r>
                      <a:endParaRPr lang="en-US" sz="14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1000"/>
                        </a:spcAft>
                      </a:pPr>
                      <a:r>
                        <a:rPr lang="en-US" sz="1100" dirty="0">
                          <a:effectLst/>
                        </a:rPr>
                        <a:t/>
                      </a:r>
                      <a:br>
                        <a:rPr lang="en-US" sz="1100" dirty="0">
                          <a:effectLst/>
                        </a:rPr>
                      </a:br>
                      <a:r>
                        <a:rPr lang="en-US" sz="1400" dirty="0">
                          <a:effectLst/>
                        </a:rPr>
                        <a:t>Key App Features based on information gathered during the assessment</a:t>
                      </a:r>
                      <a:endParaRPr lang="en-US" sz="14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1"/>
                  </a:ext>
                </a:extLst>
              </a:tr>
              <a:tr h="253593">
                <a:tc>
                  <a:txBody>
                    <a:bodyPr/>
                    <a:lstStyle/>
                    <a:p>
                      <a:pPr marL="0" marR="0">
                        <a:lnSpc>
                          <a:spcPct val="115000"/>
                        </a:lnSpc>
                        <a:spcBef>
                          <a:spcPts val="0"/>
                        </a:spcBef>
                        <a:spcAft>
                          <a:spcPts val="0"/>
                        </a:spcAft>
                      </a:pPr>
                      <a:r>
                        <a:rPr lang="en-US" sz="1400" dirty="0">
                          <a:effectLst/>
                        </a:rPr>
                        <a:t>Representation</a:t>
                      </a:r>
                      <a:endParaRPr lang="en-US" sz="14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a:effectLst/>
                        </a:rPr>
                        <a:t>Text</a:t>
                      </a:r>
                      <a:endParaRPr lang="en-US" sz="110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a:effectLst/>
                        </a:rPr>
                        <a:t>Text</a:t>
                      </a:r>
                      <a:endParaRPr lang="en-US" sz="1100">
                        <a:effectLst/>
                        <a:latin typeface="Calibri"/>
                        <a:ea typeface="Calibri"/>
                        <a:cs typeface="Times New Roman"/>
                      </a:endParaRPr>
                    </a:p>
                  </a:txBody>
                  <a:tcPr marL="0" marR="0" marT="0" marB="0" anchor="ctr"/>
                </a:tc>
                <a:extLst>
                  <a:ext uri="{0D108BD9-81ED-4DB2-BD59-A6C34878D82A}">
                    <a16:rowId xmlns="" xmlns:a16="http://schemas.microsoft.com/office/drawing/2014/main" val="10002"/>
                  </a:ext>
                </a:extLst>
              </a:tr>
              <a:tr h="1405242">
                <a:tc>
                  <a:txBody>
                    <a:bodyPr/>
                    <a:lstStyle/>
                    <a:p>
                      <a:pPr marL="0" marR="0">
                        <a:lnSpc>
                          <a:spcPct val="115000"/>
                        </a:lnSpc>
                        <a:spcBef>
                          <a:spcPts val="0"/>
                        </a:spcBef>
                        <a:spcAft>
                          <a:spcPts val="0"/>
                        </a:spcAft>
                      </a:pPr>
                      <a:r>
                        <a:rPr lang="en-US" sz="1400" dirty="0">
                          <a:effectLst/>
                        </a:rPr>
                        <a:t>Rate Enhancement</a:t>
                      </a:r>
                      <a:endParaRPr lang="en-US" sz="14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Doesn’t not want to “write every letter out”</a:t>
                      </a:r>
                      <a:endParaRPr lang="en-US" sz="11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Word Prediction</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Abbreviation Expansion</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Logical Letter Encoding</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Ability to store Phases/Retain Codes</a:t>
                      </a:r>
                      <a:endParaRPr lang="en-US" sz="11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3"/>
                  </a:ext>
                </a:extLst>
              </a:tr>
              <a:tr h="1596383">
                <a:tc>
                  <a:txBody>
                    <a:bodyPr/>
                    <a:lstStyle/>
                    <a:p>
                      <a:pPr marL="0" marR="0">
                        <a:lnSpc>
                          <a:spcPct val="115000"/>
                        </a:lnSpc>
                        <a:spcBef>
                          <a:spcPts val="0"/>
                        </a:spcBef>
                        <a:spcAft>
                          <a:spcPts val="0"/>
                        </a:spcAft>
                      </a:pPr>
                      <a:r>
                        <a:rPr lang="en-US" sz="1400" dirty="0">
                          <a:effectLst/>
                        </a:rPr>
                        <a:t>Display Settings</a:t>
                      </a:r>
                      <a:endParaRPr lang="en-US" sz="14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Was able to navigate dynamic displays</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Wants something with “little set up”</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Able to use QWERTY keyboard</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Increase font size</a:t>
                      </a:r>
                      <a:endParaRPr lang="en-US" sz="11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QWERTY Keyboard</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Increase font size</a:t>
                      </a:r>
                      <a:endParaRPr lang="en-US" sz="11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4"/>
                  </a:ext>
                </a:extLst>
              </a:tr>
              <a:tr h="1097447">
                <a:tc>
                  <a:txBody>
                    <a:bodyPr/>
                    <a:lstStyle/>
                    <a:p>
                      <a:pPr marL="0" marR="0">
                        <a:lnSpc>
                          <a:spcPct val="115000"/>
                        </a:lnSpc>
                        <a:spcBef>
                          <a:spcPts val="0"/>
                        </a:spcBef>
                        <a:spcAft>
                          <a:spcPts val="0"/>
                        </a:spcAft>
                      </a:pPr>
                      <a:r>
                        <a:rPr lang="en-US" sz="1400" dirty="0">
                          <a:effectLst/>
                        </a:rPr>
                        <a:t>Access/Motor</a:t>
                      </a:r>
                      <a:endParaRPr lang="en-US" sz="14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Able to type on </a:t>
                      </a:r>
                      <a:r>
                        <a:rPr lang="en-US" sz="1100" dirty="0" err="1">
                          <a:effectLst/>
                        </a:rPr>
                        <a:t>iPad</a:t>
                      </a:r>
                      <a:r>
                        <a:rPr lang="en-US" sz="1100" dirty="0">
                          <a:effectLst/>
                        </a:rPr>
                        <a:t> and other devices</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No current motor issues (yet could potentially have motor issues in the future)</a:t>
                      </a:r>
                      <a:endParaRPr lang="en-US" sz="11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Adjust dwell</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Edit icon size and spacing</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Direct Selection</a:t>
                      </a:r>
                      <a:endParaRPr lang="en-US" sz="11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5"/>
                  </a:ext>
                </a:extLst>
              </a:tr>
              <a:tr h="1405242">
                <a:tc>
                  <a:txBody>
                    <a:bodyPr/>
                    <a:lstStyle/>
                    <a:p>
                      <a:pPr marL="0" marR="0">
                        <a:lnSpc>
                          <a:spcPct val="115000"/>
                        </a:lnSpc>
                        <a:spcBef>
                          <a:spcPts val="0"/>
                        </a:spcBef>
                        <a:spcAft>
                          <a:spcPts val="0"/>
                        </a:spcAft>
                      </a:pPr>
                      <a:r>
                        <a:rPr lang="en-US" sz="1400" dirty="0">
                          <a:effectLst/>
                        </a:rPr>
                        <a:t>Purpose of Use and Patients “requests”</a:t>
                      </a:r>
                      <a:endParaRPr lang="en-US" sz="14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Communication in multiple contexts</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Wants voice output and a female’s voice</a:t>
                      </a:r>
                      <a:endParaRPr lang="en-US" sz="1100" dirty="0">
                        <a:effectLst/>
                        <a:latin typeface="Calibri"/>
                        <a:ea typeface="Calibri"/>
                        <a:cs typeface="Times New Roman"/>
                      </a:endParaRPr>
                    </a:p>
                  </a:txBody>
                  <a:tcPr marL="0" marR="0" marT="0" marB="0" anchor="ct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Synthesized Speech (voice output)</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Female Voice</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Adjust rate</a:t>
                      </a:r>
                    </a:p>
                    <a:p>
                      <a:pPr marL="342900" marR="0" lvl="0" indent="-342900">
                        <a:lnSpc>
                          <a:spcPct val="115000"/>
                        </a:lnSpc>
                        <a:spcBef>
                          <a:spcPts val="0"/>
                        </a:spcBef>
                        <a:spcAft>
                          <a:spcPts val="1000"/>
                        </a:spcAft>
                        <a:buSzPts val="1000"/>
                        <a:buFont typeface="Symbol"/>
                        <a:buChar char=""/>
                        <a:tabLst>
                          <a:tab pos="457200" algn="l"/>
                        </a:tabLst>
                      </a:pPr>
                      <a:r>
                        <a:rPr lang="en-US" sz="1100" dirty="0">
                          <a:effectLst/>
                        </a:rPr>
                        <a:t>Speak after selection</a:t>
                      </a:r>
                      <a:endParaRPr lang="en-US" sz="11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56238419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457200" y="274638"/>
            <a:ext cx="8229600" cy="792163"/>
          </a:xfrm>
          <a:prstGeom prst="rect">
            <a:avLst/>
          </a:prstGeom>
        </p:spPr>
        <p:txBody>
          <a:bodyPr/>
          <a:lstStyle/>
          <a:p>
            <a:r>
              <a:t>Tools for Life Mission</a:t>
            </a:r>
          </a:p>
        </p:txBody>
      </p:sp>
      <p:sp>
        <p:nvSpPr>
          <p:cNvPr id="361" name="Shape 361"/>
          <p:cNvSpPr>
            <a:spLocks noGrp="1"/>
          </p:cNvSpPr>
          <p:nvPr>
            <p:ph type="body" sz="half" idx="1"/>
          </p:nvPr>
        </p:nvSpPr>
        <p:spPr>
          <a:xfrm>
            <a:off x="457200" y="2362200"/>
            <a:ext cx="3962400" cy="3763963"/>
          </a:xfrm>
          <a:prstGeom prst="rect">
            <a:avLst/>
          </a:prstGeom>
        </p:spPr>
        <p:txBody>
          <a:bodyPr/>
          <a:lstStyle>
            <a:lvl1pPr marL="0" indent="0" defTabSz="448055">
              <a:spcBef>
                <a:spcPts val="500"/>
              </a:spcBef>
              <a:buSzTx/>
              <a:buNone/>
              <a:defRPr sz="2352"/>
            </a:lvl1pPr>
          </a:lstStyle>
          <a:p>
            <a:r>
              <a:rPr dirty="0"/>
              <a:t>We’re here to help Georgians with disabilities gain access to and </a:t>
            </a:r>
            <a:r>
              <a:rPr lang="en-US" dirty="0" smtClean="0"/>
              <a:t>the </a:t>
            </a:r>
            <a:r>
              <a:rPr dirty="0" smtClean="0"/>
              <a:t>acquisition </a:t>
            </a:r>
            <a:r>
              <a:rPr dirty="0"/>
              <a:t>of assistive technology devices and assistive technology services so they can live, learn, work, and play independently in the communities of their choice.</a:t>
            </a:r>
          </a:p>
        </p:txBody>
      </p:sp>
      <p:pic>
        <p:nvPicPr>
          <p:cNvPr id="362" name="image7.jpg" descr="People at TFL booth at Expo"/>
          <p:cNvPicPr>
            <a:picLocks noChangeAspect="1"/>
          </p:cNvPicPr>
          <p:nvPr/>
        </p:nvPicPr>
        <p:blipFill>
          <a:blip r:embed="rId2">
            <a:extLst/>
          </a:blip>
          <a:stretch>
            <a:fillRect/>
          </a:stretch>
        </p:blipFill>
        <p:spPr>
          <a:xfrm>
            <a:off x="4953000" y="2438400"/>
            <a:ext cx="3771537" cy="2513215"/>
          </a:xfrm>
          <a:prstGeom prst="rect">
            <a:avLst/>
          </a:prstGeom>
          <a:ln w="12700">
            <a:miter lim="400000"/>
          </a:ln>
          <a:effectLst>
            <a:outerShdw blurRad="292100" dist="139700" dir="2700000" rotWithShape="0">
              <a:srgbClr val="333333">
                <a:alpha val="64999"/>
              </a:srgbClr>
            </a:outerShdw>
          </a:effectLst>
        </p:spPr>
      </p:pic>
      <p:pic>
        <p:nvPicPr>
          <p:cNvPr id="6" name="Picture 5"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676294769"/>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sz="quarter" idx="1"/>
          </p:nvPr>
        </p:nvSpPr>
        <p:spPr>
          <a:xfrm>
            <a:off x="762001" y="1600200"/>
            <a:ext cx="8004175" cy="4572000"/>
          </a:xfrm>
        </p:spPr>
        <p:txBody>
          <a:bodyPr/>
          <a:lstStyle/>
          <a:p>
            <a:endParaRPr lang="en-US" smtClean="0"/>
          </a:p>
        </p:txBody>
      </p:sp>
      <p:sp>
        <p:nvSpPr>
          <p:cNvPr id="44035" name="Title 2"/>
          <p:cNvSpPr>
            <a:spLocks noGrp="1"/>
          </p:cNvSpPr>
          <p:nvPr>
            <p:ph type="title"/>
          </p:nvPr>
        </p:nvSpPr>
        <p:spPr/>
        <p:txBody>
          <a:bodyPr/>
          <a:lstStyle/>
          <a:p>
            <a:endParaRPr lang="en-US" smtClean="0"/>
          </a:p>
        </p:txBody>
      </p:sp>
      <p:sp>
        <p:nvSpPr>
          <p:cNvPr id="4" name="Slide Number Placeholder 3"/>
          <p:cNvSpPr>
            <a:spLocks noGrp="1"/>
          </p:cNvSpPr>
          <p:nvPr>
            <p:ph type="sldNum" sz="quarter" idx="4294967295"/>
          </p:nvPr>
        </p:nvSpPr>
        <p:spPr>
          <a:xfrm>
            <a:off x="8213893" y="5867132"/>
            <a:ext cx="413375" cy="365125"/>
          </a:xfrm>
          <a:prstGeom prst="rect">
            <a:avLst/>
          </a:prstGeom>
        </p:spPr>
        <p:txBody>
          <a:bodyPr/>
          <a:lstStyle/>
          <a:p>
            <a:pPr>
              <a:defRPr/>
            </a:pPr>
            <a:fld id="{38381CDD-5CFF-42A1-94AC-41428BA86B37}" type="slidenum">
              <a:rPr lang="en-US" smtClean="0"/>
              <a:pPr>
                <a:defRPr/>
              </a:pPr>
              <a:t>70</a:t>
            </a:fld>
            <a:endParaRPr lang="en-US" dirty="0"/>
          </a:p>
        </p:txBody>
      </p:sp>
      <p:pic>
        <p:nvPicPr>
          <p:cNvPr id="44037" name="Picture 4" descr="Nancy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474"/>
            <a:ext cx="9043916" cy="664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054312"/>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descr="questions"/>
          <p:cNvPicPr>
            <a:picLocks noChangeAspect="1"/>
          </p:cNvPicPr>
          <p:nvPr/>
        </p:nvPicPr>
        <p:blipFill>
          <a:blip r:embed="rId3"/>
          <a:stretch>
            <a:fillRect/>
          </a:stretch>
        </p:blipFill>
        <p:spPr>
          <a:xfrm>
            <a:off x="3148013" y="1526031"/>
            <a:ext cx="3305175" cy="4394200"/>
          </a:xfrm>
          <a:prstGeom prst="rect">
            <a:avLst/>
          </a:prstGeom>
        </p:spPr>
      </p:pic>
      <p:sp>
        <p:nvSpPr>
          <p:cNvPr id="3" name="Title 1"/>
          <p:cNvSpPr txBox="1">
            <a:spLocks/>
          </p:cNvSpPr>
          <p:nvPr/>
        </p:nvSpPr>
        <p:spPr>
          <a:xfrm>
            <a:off x="1595628" y="306831"/>
            <a:ext cx="6172200" cy="121920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1"/>
                </a:solidFill>
              </a:rPr>
              <a:t>Questions</a:t>
            </a:r>
            <a:endParaRPr lang="en-US" sz="3600" b="1" dirty="0">
              <a:solidFill>
                <a:schemeClr val="bg1"/>
              </a:solidFill>
            </a:endParaRPr>
          </a:p>
        </p:txBody>
      </p:sp>
    </p:spTree>
    <p:extLst>
      <p:ext uri="{BB962C8B-B14F-4D97-AF65-F5344CB8AC3E}">
        <p14:creationId xmlns:p14="http://schemas.microsoft.com/office/powerpoint/2010/main" val="91222062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xfrm>
            <a:off x="467032" y="59250"/>
            <a:ext cx="8229600" cy="639762"/>
          </a:xfrm>
          <a:prstGeom prst="rect">
            <a:avLst/>
          </a:prstGeom>
        </p:spPr>
        <p:txBody>
          <a:bodyPr>
            <a:normAutofit fontScale="90000"/>
          </a:bodyPr>
          <a:lstStyle/>
          <a:p>
            <a:r>
              <a:rPr dirty="0"/>
              <a:t>The TFL Network</a:t>
            </a:r>
          </a:p>
        </p:txBody>
      </p:sp>
      <p:pic>
        <p:nvPicPr>
          <p:cNvPr id="4" name="Picture 3" descr="TFL network and community partners map. A map of Georgia showing the logos of all TFL Network and community partners and their location in Georgi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85800"/>
            <a:ext cx="9144000" cy="6276975"/>
          </a:xfrm>
          <a:prstGeom prst="rect">
            <a:avLst/>
          </a:prstGeom>
        </p:spPr>
      </p:pic>
    </p:spTree>
    <p:extLst>
      <p:ext uri="{BB962C8B-B14F-4D97-AF65-F5344CB8AC3E}">
        <p14:creationId xmlns:p14="http://schemas.microsoft.com/office/powerpoint/2010/main" val="221616270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457200" y="274638"/>
            <a:ext cx="8229600" cy="792163"/>
          </a:xfrm>
          <a:prstGeom prst="rect">
            <a:avLst/>
          </a:prstGeom>
        </p:spPr>
        <p:txBody>
          <a:bodyPr/>
          <a:lstStyle/>
          <a:p>
            <a:r>
              <a:t>Visit us online!</a:t>
            </a:r>
          </a:p>
        </p:txBody>
      </p:sp>
      <p:pic>
        <p:nvPicPr>
          <p:cNvPr id="2" name="Picture 1" descr="Tools for Life website http://www.gatfl.gatech.edu/"/>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1066800"/>
            <a:ext cx="6395516" cy="5715001"/>
          </a:xfrm>
          <a:prstGeom prst="rect">
            <a:avLst/>
          </a:prstGeom>
        </p:spPr>
      </p:pic>
      <p:pic>
        <p:nvPicPr>
          <p:cNvPr id="5" name="Picture 4" descr="Logo of the Center for Assistive Technology Excell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 y="6194002"/>
            <a:ext cx="1296467" cy="574150"/>
          </a:xfrm>
          <a:prstGeom prst="rect">
            <a:avLst/>
          </a:prstGeom>
        </p:spPr>
      </p:pic>
    </p:spTree>
    <p:extLst>
      <p:ext uri="{BB962C8B-B14F-4D97-AF65-F5344CB8AC3E}">
        <p14:creationId xmlns:p14="http://schemas.microsoft.com/office/powerpoint/2010/main" val="2794173531"/>
      </p:ext>
    </p:extLst>
  </p:cSld>
  <p:clrMapOvr>
    <a:masterClrMapping/>
  </p:clrMapOvr>
  <p:transition spd="slow"/>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10254</TotalTime>
  <Words>4868</Words>
  <Application>Microsoft Office PowerPoint</Application>
  <PresentationFormat>On-screen Show (4:3)</PresentationFormat>
  <Paragraphs>650</Paragraphs>
  <Slides>71</Slides>
  <Notes>24</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1_Office Theme</vt:lpstr>
      <vt:lpstr>Office Theme</vt:lpstr>
      <vt:lpstr>Office Theme</vt:lpstr>
      <vt:lpstr>PowerPoint Presentation</vt:lpstr>
      <vt:lpstr>Agenda</vt:lpstr>
      <vt:lpstr>This Session is being Recorded</vt:lpstr>
      <vt:lpstr>CEUs and CRCs are Available</vt:lpstr>
      <vt:lpstr>Join us for Upcoming Events!</vt:lpstr>
      <vt:lpstr>Webinar Evaluation</vt:lpstr>
      <vt:lpstr>Tools for Life Mission</vt:lpstr>
      <vt:lpstr>The TFL Network</vt:lpstr>
      <vt:lpstr>Visit us online!</vt:lpstr>
      <vt:lpstr>What is Assistive Technology?</vt:lpstr>
      <vt:lpstr>Why Assistive Technology?</vt:lpstr>
      <vt:lpstr>Impact of Apps &amp; Tablets </vt:lpstr>
      <vt:lpstr>MicroSoft Surface</vt:lpstr>
      <vt:lpstr>Apple iPad </vt:lpstr>
      <vt:lpstr>iPad Pro – Additional Features</vt:lpstr>
      <vt:lpstr>Apple iPod Touch </vt:lpstr>
      <vt:lpstr>Android Tablets: Fragmentation</vt:lpstr>
      <vt:lpstr>Android OS Version History</vt:lpstr>
      <vt:lpstr>Motorola XOOM </vt:lpstr>
      <vt:lpstr>Kindle Fire </vt:lpstr>
      <vt:lpstr>Galaxy Tab A</vt:lpstr>
      <vt:lpstr>Refurbished Tablets  </vt:lpstr>
      <vt:lpstr>What Is AAC?</vt:lpstr>
      <vt:lpstr>What is AAC?</vt:lpstr>
      <vt:lpstr>What Is AAC?</vt:lpstr>
      <vt:lpstr>Who Uses AAC?</vt:lpstr>
      <vt:lpstr>How we communicate is changing</vt:lpstr>
      <vt:lpstr>Changes go beyond  hardware and software</vt:lpstr>
      <vt:lpstr>Within a communication culture of change</vt:lpstr>
      <vt:lpstr>Technology</vt:lpstr>
      <vt:lpstr>Technology</vt:lpstr>
      <vt:lpstr> Technology</vt:lpstr>
      <vt:lpstr>Media and Technology</vt:lpstr>
      <vt:lpstr>Apps and Mobile Tablets as AAC: PRO’s</vt:lpstr>
      <vt:lpstr>Apps and Mobile Tablets as AAC: CON’s</vt:lpstr>
      <vt:lpstr>Apps and Mobile Tablets as AAC: CON’s</vt:lpstr>
      <vt:lpstr>Apps and Mobile Tablets as AAC: CON’s</vt:lpstr>
      <vt:lpstr>Android App Player for PC</vt:lpstr>
      <vt:lpstr>GATFL APP Finder</vt:lpstr>
      <vt:lpstr>PowerPoint Presentation</vt:lpstr>
      <vt:lpstr>PowerPoint Presentation</vt:lpstr>
      <vt:lpstr>PowerPoint Presentation</vt:lpstr>
      <vt:lpstr>LAMP: Words for Life</vt:lpstr>
      <vt:lpstr>Tobii Dynavox Compass</vt:lpstr>
      <vt:lpstr>Touch Chat</vt:lpstr>
      <vt:lpstr>SonoFlex</vt:lpstr>
      <vt:lpstr>Avaz for Autism (AAC) </vt:lpstr>
      <vt:lpstr>ProloQuo2Go</vt:lpstr>
      <vt:lpstr>GoTalk NOW</vt:lpstr>
      <vt:lpstr>SoundingBoard</vt:lpstr>
      <vt:lpstr>CoughDrop</vt:lpstr>
      <vt:lpstr>Verbally Premium</vt:lpstr>
      <vt:lpstr>Speak It!</vt:lpstr>
      <vt:lpstr>AutisMate</vt:lpstr>
      <vt:lpstr>Snap Scene</vt:lpstr>
      <vt:lpstr>Scene &amp; Heard</vt:lpstr>
      <vt:lpstr>Pictello</vt:lpstr>
      <vt:lpstr>PowerPoint Presentation</vt:lpstr>
      <vt:lpstr>Continuing the Conversation</vt:lpstr>
      <vt:lpstr>Webinar Evaluation</vt:lpstr>
      <vt:lpstr>Evaluating Apps for AAC</vt:lpstr>
      <vt:lpstr>Growth in Apps Available in iTunes App Store</vt:lpstr>
      <vt:lpstr>Apple iTunes App Store Metrics</vt:lpstr>
      <vt:lpstr>Rubric for Evaluating the Language Aspects of the AAC App  (Parker &amp; Zangari , 2012 )</vt:lpstr>
      <vt:lpstr>Process to Making an Informed iDevice/App Purchase </vt:lpstr>
      <vt:lpstr>Apps Feature Matching</vt:lpstr>
      <vt:lpstr>Case example:  Key needs/ features based on assessment outcomes</vt:lpstr>
      <vt:lpstr>Key features compared</vt:lpstr>
      <vt:lpstr>PowerPoint Presentation</vt:lpstr>
      <vt:lpstr>PowerPoint Presentation</vt:lpstr>
      <vt:lpstr>PowerPoint Presentation</vt:lpstr>
    </vt:vector>
  </TitlesOfParts>
  <Company>klee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Klee</dc:creator>
  <cp:lastModifiedBy>Ben</cp:lastModifiedBy>
  <cp:revision>70</cp:revision>
  <dcterms:created xsi:type="dcterms:W3CDTF">2012-09-10T19:09:35Z</dcterms:created>
  <dcterms:modified xsi:type="dcterms:W3CDTF">2016-10-25T00:15:33Z</dcterms:modified>
</cp:coreProperties>
</file>